
<file path=[Content_Types].xml><?xml version="1.0" encoding="utf-8"?>
<Types xmlns="http://schemas.openxmlformats.org/package/2006/content-types">
  <Default Extension="xml" ContentType="application/xml"/>
  <Default Extension="jpg" ContentType="image/jpeg"/>
  <Default Extension="jpeg" ContentType="image/jpeg"/>
  <Default Extension="emf" ContentType="image/x-emf"/>
  <Default Extension="rels" ContentType="application/vnd.openxmlformats-package.relationships+xml"/>
  <Default Extension="vml" ContentType="application/vnd.openxmlformats-officedocument.vmlDrawing"/>
  <Default Extension="docx" ContentType="application/vnd.openxmlformats-officedocument.wordprocessingml.document"/>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3"/>
  </p:notesMasterIdLst>
  <p:sldIdLst>
    <p:sldId id="256" r:id="rId2"/>
    <p:sldId id="257" r:id="rId3"/>
    <p:sldId id="258" r:id="rId4"/>
    <p:sldId id="265" r:id="rId5"/>
    <p:sldId id="266" r:id="rId6"/>
    <p:sldId id="267" r:id="rId7"/>
    <p:sldId id="268" r:id="rId8"/>
    <p:sldId id="259" r:id="rId9"/>
    <p:sldId id="261" r:id="rId10"/>
    <p:sldId id="260" r:id="rId11"/>
    <p:sldId id="262" r:id="rId12"/>
    <p:sldId id="269" r:id="rId13"/>
    <p:sldId id="270" r:id="rId14"/>
    <p:sldId id="271" r:id="rId15"/>
    <p:sldId id="272" r:id="rId16"/>
    <p:sldId id="274" r:id="rId17"/>
    <p:sldId id="275" r:id="rId18"/>
    <p:sldId id="276" r:id="rId19"/>
    <p:sldId id="277" r:id="rId20"/>
    <p:sldId id="263" r:id="rId21"/>
    <p:sldId id="278" r:id="rId2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5A4099"/>
    <a:srgbClr val="24105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335" autoAdjust="0"/>
    <p:restoredTop sz="98596" autoAdjust="0"/>
  </p:normalViewPr>
  <p:slideViewPr>
    <p:cSldViewPr snapToGrid="0" snapToObjects="1">
      <p:cViewPr>
        <p:scale>
          <a:sx n="100" d="100"/>
          <a:sy n="100" d="100"/>
        </p:scale>
        <p:origin x="-1352" y="-120"/>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notesMaster" Target="notesMasters/notesMaster1.xml"/><Relationship Id="rId24" Type="http://schemas.openxmlformats.org/officeDocument/2006/relationships/printerSettings" Target="printerSettings/printerSettings1.bin"/><Relationship Id="rId25" Type="http://schemas.openxmlformats.org/officeDocument/2006/relationships/presProps" Target="presProps.xml"/><Relationship Id="rId26" Type="http://schemas.openxmlformats.org/officeDocument/2006/relationships/viewProps" Target="viewProps.xml"/><Relationship Id="rId27" Type="http://schemas.openxmlformats.org/officeDocument/2006/relationships/theme" Target="theme/theme1.xml"/><Relationship Id="rId28"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137C74B-85AA-294D-A8F8-87B2EF65BB5D}" type="datetimeFigureOut">
              <a:rPr lang="it-IT" smtClean="0"/>
              <a:t>16/12/15</a:t>
            </a:fld>
            <a:endParaRPr lang="it-IT"/>
          </a:p>
        </p:txBody>
      </p:sp>
      <p:sp>
        <p:nvSpPr>
          <p:cNvPr id="4" name="Segnaposto immagine diapositiva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it-IT" smtClean="0"/>
              <a:t>Fare clic per modificare gli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it-IT"/>
          </a:p>
        </p:txBody>
      </p:sp>
      <p:sp>
        <p:nvSpPr>
          <p:cNvPr id="6" name="Segnaposto piè di pagina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EAA6F17-2466-A441-ADA8-EF890D0947D5}" type="slidenum">
              <a:rPr lang="it-IT" smtClean="0"/>
              <a:t>‹n.›</a:t>
            </a:fld>
            <a:endParaRPr lang="it-IT"/>
          </a:p>
        </p:txBody>
      </p:sp>
    </p:spTree>
    <p:extLst>
      <p:ext uri="{BB962C8B-B14F-4D97-AF65-F5344CB8AC3E}">
        <p14:creationId xmlns:p14="http://schemas.microsoft.com/office/powerpoint/2010/main" val="2885512970"/>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defRPr/>
            </a:pPr>
            <a:r>
              <a:rPr lang="it-IT" dirty="0" smtClean="0"/>
              <a:t>MORE ABSTRACT… </a:t>
            </a:r>
            <a:endParaRPr lang="it-IT" dirty="0"/>
          </a:p>
        </p:txBody>
      </p:sp>
      <p:sp>
        <p:nvSpPr>
          <p:cNvPr id="4" name="Segnaposto numero diapositiva 3"/>
          <p:cNvSpPr>
            <a:spLocks noGrp="1"/>
          </p:cNvSpPr>
          <p:nvPr>
            <p:ph type="sldNum" sz="quarter" idx="5"/>
          </p:nvPr>
        </p:nvSpPr>
        <p:spPr/>
        <p:txBody>
          <a:bodyPr/>
          <a:lstStyle/>
          <a:p>
            <a:pPr>
              <a:defRPr/>
            </a:pPr>
            <a:fld id="{8BBAC3EA-A1E7-5643-BE9D-73676A19F2CF}" type="slidenum">
              <a:rPr lang="en-US" smtClean="0"/>
              <a:pPr>
                <a:defRPr/>
              </a:pPr>
              <a:t>4</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defRPr/>
            </a:pPr>
            <a:endParaRPr lang="it-IT" dirty="0"/>
          </a:p>
        </p:txBody>
      </p:sp>
      <p:sp>
        <p:nvSpPr>
          <p:cNvPr id="4" name="Segnaposto numero diapositiva 3"/>
          <p:cNvSpPr>
            <a:spLocks noGrp="1"/>
          </p:cNvSpPr>
          <p:nvPr>
            <p:ph type="sldNum" sz="quarter" idx="5"/>
          </p:nvPr>
        </p:nvSpPr>
        <p:spPr/>
        <p:txBody>
          <a:bodyPr/>
          <a:lstStyle/>
          <a:p>
            <a:pPr>
              <a:defRPr/>
            </a:pPr>
            <a:fld id="{7CE996E2-45B7-9D4A-A896-874CFF05EC3D}" type="slidenum">
              <a:rPr lang="en-US" smtClean="0"/>
              <a:pPr>
                <a:defRPr/>
              </a:pPr>
              <a:t>14</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defRPr/>
            </a:pPr>
            <a:r>
              <a:rPr lang="it-IT" dirty="0" err="1" smtClean="0"/>
              <a:t>Anoher</a:t>
            </a:r>
            <a:r>
              <a:rPr lang="it-IT" dirty="0" smtClean="0"/>
              <a:t> </a:t>
            </a:r>
            <a:r>
              <a:rPr lang="it-IT" dirty="0" err="1" smtClean="0"/>
              <a:t>possibility</a:t>
            </a:r>
            <a:r>
              <a:rPr lang="it-IT" dirty="0" smtClean="0"/>
              <a:t> </a:t>
            </a:r>
            <a:r>
              <a:rPr lang="it-IT" dirty="0" err="1" smtClean="0"/>
              <a:t>is</a:t>
            </a:r>
            <a:r>
              <a:rPr lang="it-IT" dirty="0" smtClean="0"/>
              <a:t> to </a:t>
            </a:r>
            <a:r>
              <a:rPr lang="it-IT" dirty="0" err="1" smtClean="0"/>
              <a:t>have</a:t>
            </a:r>
            <a:r>
              <a:rPr lang="it-IT" dirty="0" smtClean="0"/>
              <a:t> a task </a:t>
            </a:r>
            <a:r>
              <a:rPr lang="it-IT" dirty="0" err="1" smtClean="0"/>
              <a:t>Scheduled</a:t>
            </a:r>
            <a:r>
              <a:rPr lang="it-IT" dirty="0" smtClean="0"/>
              <a:t> in status FAILED… </a:t>
            </a:r>
            <a:endParaRPr lang="it-IT" dirty="0"/>
          </a:p>
        </p:txBody>
      </p:sp>
      <p:sp>
        <p:nvSpPr>
          <p:cNvPr id="4" name="Segnaposto numero diapositiva 3"/>
          <p:cNvSpPr>
            <a:spLocks noGrp="1"/>
          </p:cNvSpPr>
          <p:nvPr>
            <p:ph type="sldNum" sz="quarter" idx="5"/>
          </p:nvPr>
        </p:nvSpPr>
        <p:spPr/>
        <p:txBody>
          <a:bodyPr/>
          <a:lstStyle/>
          <a:p>
            <a:pPr>
              <a:defRPr/>
            </a:pPr>
            <a:fld id="{E45DB0B1-65CB-094E-BF03-CCA6D8135ED1}" type="slidenum">
              <a:rPr lang="en-US" smtClean="0"/>
              <a:pPr>
                <a:defRPr/>
              </a:pPr>
              <a:t>17</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B5FB3126-25FB-F241-9D08-EF0C3CBFF311}" type="datetimeFigureOut">
              <a:rPr lang="en-US" smtClean="0"/>
              <a:pPr/>
              <a:t>16/12/15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CA07176-4D28-144C-AB30-ACED7F44A340}" type="slidenum">
              <a:rPr lang="en-US" smtClean="0"/>
              <a:pPr/>
              <a:t>‹n.›</a:t>
            </a:fld>
            <a:endParaRPr lang="en-US"/>
          </a:p>
        </p:txBody>
      </p:sp>
    </p:spTree>
  </p:cSld>
  <p:clrMapOvr>
    <a:masterClrMapping/>
  </p:clrMapOvr>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5FB3126-25FB-F241-9D08-EF0C3CBFF311}" type="datetimeFigureOut">
              <a:rPr lang="en-US" smtClean="0"/>
              <a:pPr/>
              <a:t>16/12/15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CA07176-4D28-144C-AB30-ACED7F44A340}" type="slidenum">
              <a:rPr lang="en-US" smtClean="0"/>
              <a:pPr/>
              <a:t>‹n.›</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5FB3126-25FB-F241-9D08-EF0C3CBFF311}" type="datetimeFigureOut">
              <a:rPr lang="en-US" smtClean="0"/>
              <a:pPr/>
              <a:t>16/12/15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CA07176-4D28-144C-AB30-ACED7F44A340}" type="slidenum">
              <a:rPr lang="en-US" smtClean="0"/>
              <a:pPr/>
              <a:t>‹n.›</a:t>
            </a:fld>
            <a:endParaRPr lang="en-US"/>
          </a:p>
        </p:txBody>
      </p:sp>
    </p:spTree>
  </p:cSld>
  <p:clrMapOvr>
    <a:masterClrMapping/>
  </p:clrMapOvr>
  <p:timing>
    <p:tnLst>
      <p:par>
        <p:cTn xmlns:p14="http://schemas.microsoft.com/office/powerpoint/2010/mai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6" name="Picture 5" descr="Background_Duo_266.jpg"/>
          <p:cNvPicPr>
            <a:picLocks noChangeAspect="1"/>
          </p:cNvPicPr>
          <p:nvPr userDrawn="1"/>
        </p:nvPicPr>
        <p:blipFill>
          <a:blip r:embed="rId2">
            <a:alphaModFix amt="60000"/>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B5FB3126-25FB-F241-9D08-EF0C3CBFF311}" type="datetimeFigureOut">
              <a:rPr lang="en-US" smtClean="0"/>
              <a:pPr/>
              <a:t>16/12/15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CA07176-4D28-144C-AB30-ACED7F44A340}" type="slidenum">
              <a:rPr lang="en-US" smtClean="0"/>
              <a:pPr/>
              <a:t>‹n.›</a:t>
            </a:fld>
            <a:endParaRPr lang="en-US"/>
          </a:p>
        </p:txBody>
      </p:sp>
    </p:spTree>
    <p:extLst>
      <p:ext uri="{BB962C8B-B14F-4D97-AF65-F5344CB8AC3E}">
        <p14:creationId xmlns:p14="http://schemas.microsoft.com/office/powerpoint/2010/main" val="1295809397"/>
      </p:ext>
    </p:extLst>
  </p:cSld>
  <p:clrMapOvr>
    <a:masterClrMapping/>
  </p:clrMapOvr>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5FB3126-25FB-F241-9D08-EF0C3CBFF311}" type="datetimeFigureOut">
              <a:rPr lang="en-US" smtClean="0"/>
              <a:pPr/>
              <a:t>16/12/15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CA07176-4D28-144C-AB30-ACED7F44A340}" type="slidenum">
              <a:rPr lang="en-US" smtClean="0"/>
              <a:pPr/>
              <a:t>‹n.›</a:t>
            </a:fld>
            <a:endParaRPr lang="en-US"/>
          </a:p>
        </p:txBody>
      </p:sp>
    </p:spTree>
  </p:cSld>
  <p:clrMapOvr>
    <a:masterClrMapping/>
  </p:clrMapOvr>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5FB3126-25FB-F241-9D08-EF0C3CBFF311}" type="datetimeFigureOut">
              <a:rPr lang="en-US" smtClean="0"/>
              <a:pPr/>
              <a:t>16/12/15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CA07176-4D28-144C-AB30-ACED7F44A340}" type="slidenum">
              <a:rPr lang="en-US" smtClean="0"/>
              <a:pPr/>
              <a:t>‹n.›</a:t>
            </a:fld>
            <a:endParaRPr lang="en-US"/>
          </a:p>
        </p:txBody>
      </p:sp>
    </p:spTree>
  </p:cSld>
  <p:clrMapOvr>
    <a:masterClrMapping/>
  </p:clrMapOvr>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B5FB3126-25FB-F241-9D08-EF0C3CBFF311}" type="datetimeFigureOut">
              <a:rPr lang="en-US" smtClean="0"/>
              <a:pPr/>
              <a:t>16/12/15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CA07176-4D28-144C-AB30-ACED7F44A340}" type="slidenum">
              <a:rPr lang="en-US" smtClean="0"/>
              <a:pPr/>
              <a:t>‹n.›</a:t>
            </a:fld>
            <a:endParaRPr lang="en-US"/>
          </a:p>
        </p:txBody>
      </p:sp>
    </p:spTree>
  </p:cSld>
  <p:clrMapOvr>
    <a:masterClrMapping/>
  </p:clrMapOvr>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B5FB3126-25FB-F241-9D08-EF0C3CBFF311}" type="datetimeFigureOut">
              <a:rPr lang="en-US" smtClean="0"/>
              <a:pPr/>
              <a:t>16/12/15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CA07176-4D28-144C-AB30-ACED7F44A340}" type="slidenum">
              <a:rPr lang="en-US" smtClean="0"/>
              <a:pPr/>
              <a:t>‹n.›</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B5FB3126-25FB-F241-9D08-EF0C3CBFF311}" type="datetimeFigureOut">
              <a:rPr lang="en-US" smtClean="0"/>
              <a:pPr/>
              <a:t>16/12/15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CA07176-4D28-144C-AB30-ACED7F44A340}" type="slidenum">
              <a:rPr lang="en-US" smtClean="0"/>
              <a:pPr/>
              <a:t>‹n.›</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5FB3126-25FB-F241-9D08-EF0C3CBFF311}" type="datetimeFigureOut">
              <a:rPr lang="en-US" smtClean="0"/>
              <a:pPr/>
              <a:t>16/12/15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CA07176-4D28-144C-AB30-ACED7F44A340}" type="slidenum">
              <a:rPr lang="en-US" smtClean="0"/>
              <a:pPr/>
              <a:t>‹n.›</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5FB3126-25FB-F241-9D08-EF0C3CBFF311}" type="datetimeFigureOut">
              <a:rPr lang="en-US" smtClean="0"/>
              <a:pPr/>
              <a:t>16/12/15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CA07176-4D28-144C-AB30-ACED7F44A340}" type="slidenum">
              <a:rPr lang="en-US" smtClean="0"/>
              <a:pPr/>
              <a:t>‹n.›</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5FB3126-25FB-F241-9D08-EF0C3CBFF311}" type="datetimeFigureOut">
              <a:rPr lang="en-US" smtClean="0"/>
              <a:pPr/>
              <a:t>16/12/15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CA07176-4D28-144C-AB30-ACED7F44A340}" type="slidenum">
              <a:rPr lang="en-US" smtClean="0"/>
              <a:pPr/>
              <a:t>‹n.›</a:t>
            </a:fld>
            <a:endParaRPr lang="en-US"/>
          </a:p>
        </p:txBody>
      </p:sp>
    </p:spTree>
  </p:cSld>
  <p:clrMapOvr>
    <a:masterClrMapping/>
  </p:clrMapOvr>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4" Type="http://schemas.openxmlformats.org/officeDocument/2006/relationships/image" Target="../media/image1.jp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Background_Duo_266.jpg"/>
          <p:cNvPicPr>
            <a:picLocks noChangeAspect="1"/>
          </p:cNvPicPr>
          <p:nvPr userDrawn="1"/>
        </p:nvPicPr>
        <p:blipFill>
          <a:blip r:embed="rId14">
            <a:alphaModFix amt="60000"/>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5FB3126-25FB-F241-9D08-EF0C3CBFF311}" type="datetimeFigureOut">
              <a:rPr lang="en-US" smtClean="0"/>
              <a:pPr/>
              <a:t>16/12/15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CA07176-4D28-144C-AB30-ACED7F44A340}" type="slidenum">
              <a:rPr lang="en-US" smtClean="0"/>
              <a:pPr/>
              <a:t>‹n.›</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iming>
    <p:tnLst>
      <p:par>
        <p:cTn xmlns:p14="http://schemas.microsoft.com/office/powerpoint/2010/main" id="1" dur="indefinite" restart="never" nodeType="tmRoot"/>
      </p:par>
    </p:tnLst>
  </p:timing>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Layout" Target="../slideLayouts/slideLayout1.xml"/><Relationship Id="rId2"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emf"/><Relationship Id="rId3"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 Id="rId3" Type="http://schemas.openxmlformats.org/officeDocument/2006/relationships/image" Target="../media/image9.em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 Id="rId3" Type="http://schemas.openxmlformats.org/officeDocument/2006/relationships/image" Target="../media/image6.png"/></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6.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 Id="rId3" Type="http://schemas.openxmlformats.org/officeDocument/2006/relationships/image" Target="../media/image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 Id="rId3" Type="http://schemas.openxmlformats.org/officeDocument/2006/relationships/image" Target="../media/image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5.xml.rels><?xml version="1.0" encoding="UTF-8" standalone="yes"?>
<Relationships xmlns="http://schemas.openxmlformats.org/package/2006/relationships"><Relationship Id="rId3" Type="http://schemas.openxmlformats.org/officeDocument/2006/relationships/package" Target="../embeddings/Documento_di_Microsoft_Word1.docx"/><Relationship Id="rId4" Type="http://schemas.openxmlformats.org/officeDocument/2006/relationships/image" Target="../media/image4.png"/><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package" Target="../embeddings/Documento_di_Microsoft_Word2.docx"/><Relationship Id="rId4" Type="http://schemas.openxmlformats.org/officeDocument/2006/relationships/image" Target="../media/image4.png"/><Relationship Id="rId1" Type="http://schemas.openxmlformats.org/officeDocument/2006/relationships/vmlDrawing" Target="../drawings/vmlDrawing2.vml"/><Relationship Id="rId2"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package" Target="../embeddings/Documento_di_Microsoft_Word3.docx"/><Relationship Id="rId4" Type="http://schemas.openxmlformats.org/officeDocument/2006/relationships/image" Target="../media/image4.png"/><Relationship Id="rId1" Type="http://schemas.openxmlformats.org/officeDocument/2006/relationships/vmlDrawing" Target="../drawings/vmlDrawing3.vml"/><Relationship Id="rId2"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Background_Duo_266.jpg"/>
          <p:cNvPicPr>
            <a:picLocks noChangeAspect="1"/>
          </p:cNvPicPr>
          <p:nvPr/>
        </p:nvPicPr>
        <p:blipFill>
          <a:blip r:embed="rId2">
            <a:alphaModFix amt="60000"/>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6" name="Picture 5" descr="PurpleGlob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0" y="1453"/>
            <a:ext cx="9144000" cy="6858000"/>
          </a:xfrm>
          <a:prstGeom prst="rect">
            <a:avLst/>
          </a:prstGeom>
        </p:spPr>
      </p:pic>
      <p:sp>
        <p:nvSpPr>
          <p:cNvPr id="2" name="Title 1"/>
          <p:cNvSpPr>
            <a:spLocks noGrp="1"/>
          </p:cNvSpPr>
          <p:nvPr>
            <p:ph type="ctrTitle"/>
          </p:nvPr>
        </p:nvSpPr>
        <p:spPr>
          <a:xfrm>
            <a:off x="685800" y="3422415"/>
            <a:ext cx="7772400" cy="1470025"/>
          </a:xfrm>
        </p:spPr>
        <p:txBody>
          <a:bodyPr>
            <a:normAutofit/>
          </a:bodyPr>
          <a:lstStyle/>
          <a:p>
            <a:pPr>
              <a:lnSpc>
                <a:spcPct val="80000"/>
              </a:lnSpc>
              <a:defRPr/>
            </a:pPr>
            <a:r>
              <a:rPr lang="en-CA" sz="2000" dirty="0" smtClean="0">
                <a:ea typeface="ＭＳ Ｐゴシック" pitchFamily="34" charset="-128"/>
              </a:rPr>
              <a:t/>
            </a:r>
            <a:br>
              <a:rPr lang="en-CA" sz="2000" dirty="0" smtClean="0">
                <a:ea typeface="ＭＳ Ｐゴシック" pitchFamily="34" charset="-128"/>
              </a:rPr>
            </a:br>
            <a:r>
              <a:rPr lang="en-CA" sz="2700" dirty="0" smtClean="0">
                <a:ea typeface="ＭＳ Ｐゴシック" pitchFamily="34" charset="-128"/>
              </a:rPr>
              <a:t>XDW approach </a:t>
            </a:r>
            <a:r>
              <a:rPr lang="en-CA" sz="2700" i="1" dirty="0" smtClean="0">
                <a:ea typeface="ＭＳ Ｐゴシック" pitchFamily="34" charset="-128"/>
              </a:rPr>
              <a:t>presented </a:t>
            </a:r>
            <a:r>
              <a:rPr lang="en-CA" sz="2700" i="1" dirty="0">
                <a:ea typeface="ＭＳ Ｐゴシック" pitchFamily="34" charset="-128"/>
              </a:rPr>
              <a:t>to the</a:t>
            </a:r>
            <a:br>
              <a:rPr lang="en-CA" sz="2700" i="1" dirty="0">
                <a:ea typeface="ＭＳ Ｐゴシック" pitchFamily="34" charset="-128"/>
              </a:rPr>
            </a:br>
            <a:r>
              <a:rPr lang="en-CA" sz="2700" i="1" dirty="0" smtClean="0">
                <a:ea typeface="ＭＳ Ｐゴシック" pitchFamily="34" charset="-128"/>
              </a:rPr>
              <a:t>Cardiology Tech </a:t>
            </a:r>
            <a:r>
              <a:rPr lang="en-CA" sz="2700" i="1" dirty="0" err="1" smtClean="0">
                <a:ea typeface="ＭＳ Ｐゴシック" pitchFamily="34" charset="-128"/>
              </a:rPr>
              <a:t>Cmte</a:t>
            </a:r>
            <a:r>
              <a:rPr lang="en-CA" sz="2700" i="1" dirty="0">
                <a:ea typeface="ＭＳ Ｐゴシック" pitchFamily="34" charset="-128"/>
              </a:rPr>
              <a:t/>
            </a:r>
            <a:br>
              <a:rPr lang="en-CA" sz="2700" i="1" dirty="0">
                <a:ea typeface="ＭＳ Ｐゴシック" pitchFamily="34" charset="-128"/>
              </a:rPr>
            </a:br>
            <a:endParaRPr lang="en-US" sz="2700" dirty="0">
              <a:solidFill>
                <a:srgbClr val="5A4099"/>
              </a:solidFill>
              <a:latin typeface="Arial"/>
              <a:cs typeface="Arial"/>
            </a:endParaRPr>
          </a:p>
        </p:txBody>
      </p:sp>
      <p:sp>
        <p:nvSpPr>
          <p:cNvPr id="3" name="Subtitle 2"/>
          <p:cNvSpPr>
            <a:spLocks noGrp="1"/>
          </p:cNvSpPr>
          <p:nvPr>
            <p:ph type="subTitle" idx="1"/>
          </p:nvPr>
        </p:nvSpPr>
        <p:spPr>
          <a:xfrm>
            <a:off x="475132" y="4890895"/>
            <a:ext cx="8269118" cy="1053231"/>
          </a:xfrm>
        </p:spPr>
        <p:txBody>
          <a:bodyPr>
            <a:normAutofit fontScale="92500" lnSpcReduction="20000"/>
          </a:bodyPr>
          <a:lstStyle/>
          <a:p>
            <a:r>
              <a:rPr lang="en-US" sz="2600" dirty="0" smtClean="0">
                <a:solidFill>
                  <a:schemeClr val="tx1">
                    <a:lumMod val="65000"/>
                    <a:lumOff val="35000"/>
                  </a:schemeClr>
                </a:solidFill>
                <a:cs typeface="Arial"/>
              </a:rPr>
              <a:t>Mauro </a:t>
            </a:r>
            <a:r>
              <a:rPr lang="en-US" sz="2600" dirty="0" err="1" smtClean="0">
                <a:solidFill>
                  <a:schemeClr val="tx1">
                    <a:lumMod val="65000"/>
                    <a:lumOff val="35000"/>
                  </a:schemeClr>
                </a:solidFill>
                <a:cs typeface="Arial"/>
              </a:rPr>
              <a:t>Zanardini</a:t>
            </a:r>
            <a:r>
              <a:rPr lang="en-US" sz="2600" dirty="0" smtClean="0">
                <a:solidFill>
                  <a:schemeClr val="tx1">
                    <a:lumMod val="65000"/>
                    <a:lumOff val="35000"/>
                  </a:schemeClr>
                </a:solidFill>
                <a:cs typeface="Arial"/>
              </a:rPr>
              <a:t>, Elena </a:t>
            </a:r>
            <a:r>
              <a:rPr lang="en-US" sz="2600" dirty="0" err="1" smtClean="0">
                <a:solidFill>
                  <a:schemeClr val="tx1">
                    <a:lumMod val="65000"/>
                    <a:lumOff val="35000"/>
                  </a:schemeClr>
                </a:solidFill>
                <a:cs typeface="Arial"/>
              </a:rPr>
              <a:t>Vio</a:t>
            </a:r>
            <a:r>
              <a:rPr lang="en-US" sz="2600" dirty="0" smtClean="0">
                <a:solidFill>
                  <a:schemeClr val="tx1">
                    <a:lumMod val="65000"/>
                    <a:lumOff val="35000"/>
                  </a:schemeClr>
                </a:solidFill>
                <a:cs typeface="Arial"/>
              </a:rPr>
              <a:t> (</a:t>
            </a:r>
            <a:r>
              <a:rPr lang="en-US" sz="2600" dirty="0" err="1" smtClean="0">
                <a:solidFill>
                  <a:schemeClr val="tx1">
                    <a:lumMod val="65000"/>
                    <a:lumOff val="35000"/>
                  </a:schemeClr>
                </a:solidFill>
                <a:cs typeface="Arial"/>
              </a:rPr>
              <a:t>Arsenàl.IT</a:t>
            </a:r>
            <a:r>
              <a:rPr lang="en-US" sz="2600" dirty="0" smtClean="0">
                <a:solidFill>
                  <a:schemeClr val="tx1">
                    <a:lumMod val="65000"/>
                    <a:lumOff val="35000"/>
                  </a:schemeClr>
                </a:solidFill>
                <a:cs typeface="Arial"/>
              </a:rPr>
              <a:t>) </a:t>
            </a:r>
          </a:p>
          <a:p>
            <a:endParaRPr lang="en-US" sz="2000" b="1" dirty="0" smtClean="0">
              <a:solidFill>
                <a:schemeClr val="tx1">
                  <a:lumMod val="65000"/>
                  <a:lumOff val="35000"/>
                </a:schemeClr>
              </a:solidFill>
              <a:cs typeface="Arial"/>
            </a:endParaRPr>
          </a:p>
          <a:p>
            <a:r>
              <a:rPr lang="en-US" sz="2000" b="1" dirty="0" smtClean="0">
                <a:solidFill>
                  <a:schemeClr val="tx1">
                    <a:lumMod val="65000"/>
                    <a:lumOff val="35000"/>
                  </a:schemeClr>
                </a:solidFill>
                <a:cs typeface="Arial"/>
              </a:rPr>
              <a:t>December 16th, 2015</a:t>
            </a:r>
          </a:p>
        </p:txBody>
      </p:sp>
      <p:pic>
        <p:nvPicPr>
          <p:cNvPr id="5" name="Picture 4" descr="ihe-logo.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62485" y="1609258"/>
            <a:ext cx="4429454" cy="1208288"/>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457200" y="2674938"/>
            <a:ext cx="8470900" cy="1143000"/>
          </a:xfrm>
        </p:spPr>
        <p:txBody>
          <a:bodyPr>
            <a:normAutofit fontScale="90000"/>
          </a:bodyPr>
          <a:lstStyle/>
          <a:p>
            <a:r>
              <a:rPr lang="it-IT" b="1" dirty="0" err="1" smtClean="0"/>
              <a:t>What</a:t>
            </a:r>
            <a:r>
              <a:rPr lang="it-IT" b="1" dirty="0" smtClean="0"/>
              <a:t> </a:t>
            </a:r>
            <a:r>
              <a:rPr lang="it-IT" b="1" dirty="0" err="1" smtClean="0"/>
              <a:t>we</a:t>
            </a:r>
            <a:r>
              <a:rPr lang="it-IT" b="1" dirty="0" smtClean="0"/>
              <a:t> </a:t>
            </a:r>
            <a:r>
              <a:rPr lang="it-IT" b="1" dirty="0" err="1" smtClean="0"/>
              <a:t>want</a:t>
            </a:r>
            <a:r>
              <a:rPr lang="it-IT" b="1" dirty="0" smtClean="0"/>
              <a:t> to do </a:t>
            </a:r>
            <a:r>
              <a:rPr lang="it-IT" b="1" dirty="0" smtClean="0"/>
              <a:t>with the XCHT</a:t>
            </a:r>
            <a:r>
              <a:rPr lang="it-IT" b="1" dirty="0" smtClean="0"/>
              <a:t>:</a:t>
            </a:r>
            <a:endParaRPr lang="it-IT" b="1" dirty="0"/>
          </a:p>
        </p:txBody>
      </p:sp>
      <p:sp>
        <p:nvSpPr>
          <p:cNvPr id="3" name="Segnaposto contenuto 2"/>
          <p:cNvSpPr>
            <a:spLocks noGrp="1"/>
          </p:cNvSpPr>
          <p:nvPr>
            <p:ph idx="1"/>
          </p:nvPr>
        </p:nvSpPr>
        <p:spPr>
          <a:xfrm>
            <a:off x="457200" y="711201"/>
            <a:ext cx="8229600" cy="2286000"/>
          </a:xfrm>
        </p:spPr>
        <p:txBody>
          <a:bodyPr>
            <a:normAutofit lnSpcReduction="10000"/>
          </a:bodyPr>
          <a:lstStyle/>
          <a:p>
            <a:r>
              <a:rPr lang="en-GB" dirty="0" smtClean="0"/>
              <a:t>profiled </a:t>
            </a:r>
            <a:r>
              <a:rPr lang="en-GB" b="1" dirty="0" smtClean="0">
                <a:solidFill>
                  <a:srgbClr val="FF0000"/>
                </a:solidFill>
              </a:rPr>
              <a:t>patient-driven </a:t>
            </a:r>
            <a:r>
              <a:rPr lang="en-GB" dirty="0" smtClean="0"/>
              <a:t>Workflows that were “governed” by the </a:t>
            </a:r>
            <a:r>
              <a:rPr lang="en-GB" dirty="0" smtClean="0"/>
              <a:t>patient that is an active participant </a:t>
            </a:r>
            <a:r>
              <a:rPr lang="en-GB" dirty="0" smtClean="0"/>
              <a:t>of the </a:t>
            </a:r>
            <a:r>
              <a:rPr lang="en-GB" dirty="0" err="1" smtClean="0"/>
              <a:t>Wf</a:t>
            </a:r>
            <a:r>
              <a:rPr lang="en-GB" dirty="0" smtClean="0"/>
              <a:t>: </a:t>
            </a:r>
            <a:r>
              <a:rPr lang="en-GB" dirty="0" smtClean="0"/>
              <a:t>An healthcare provider is involved in a workflow because the patient moves to it.</a:t>
            </a:r>
          </a:p>
          <a:p>
            <a:pPr marL="457200" lvl="1" indent="0">
              <a:buNone/>
            </a:pPr>
            <a:endParaRPr lang="it-IT" dirty="0" smtClean="0"/>
          </a:p>
        </p:txBody>
      </p:sp>
      <p:sp>
        <p:nvSpPr>
          <p:cNvPr id="4" name="Titolo 1"/>
          <p:cNvSpPr txBox="1">
            <a:spLocks/>
          </p:cNvSpPr>
          <p:nvPr/>
        </p:nvSpPr>
        <p:spPr>
          <a:xfrm>
            <a:off x="571500" y="-220662"/>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it-IT" b="1" dirty="0" err="1" smtClean="0"/>
              <a:t>Other</a:t>
            </a:r>
            <a:r>
              <a:rPr lang="it-IT" b="1" dirty="0" smtClean="0"/>
              <a:t> WD </a:t>
            </a:r>
            <a:r>
              <a:rPr lang="it-IT" b="1" dirty="0" err="1" smtClean="0"/>
              <a:t>profiles</a:t>
            </a:r>
            <a:r>
              <a:rPr lang="it-IT" b="1" dirty="0" smtClean="0"/>
              <a:t>:</a:t>
            </a:r>
            <a:endParaRPr lang="it-IT" b="1" dirty="0"/>
          </a:p>
        </p:txBody>
      </p:sp>
      <p:sp>
        <p:nvSpPr>
          <p:cNvPr id="5" name="Segnaposto contenuto 2"/>
          <p:cNvSpPr txBox="1">
            <a:spLocks/>
          </p:cNvSpPr>
          <p:nvPr/>
        </p:nvSpPr>
        <p:spPr>
          <a:xfrm>
            <a:off x="457200" y="4572000"/>
            <a:ext cx="8229600" cy="2286000"/>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457200" lvl="1" indent="0">
              <a:buFont typeface="Arial"/>
              <a:buNone/>
            </a:pPr>
            <a:endParaRPr lang="it-IT" dirty="0"/>
          </a:p>
        </p:txBody>
      </p:sp>
      <p:sp>
        <p:nvSpPr>
          <p:cNvPr id="6" name="Segnaposto contenuto 2"/>
          <p:cNvSpPr txBox="1">
            <a:spLocks/>
          </p:cNvSpPr>
          <p:nvPr/>
        </p:nvSpPr>
        <p:spPr>
          <a:xfrm>
            <a:off x="457200" y="3594100"/>
            <a:ext cx="8229600" cy="2286000"/>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smtClean="0"/>
              <a:t>A participant identifies another participant to involve in the process (Targeted Notification)</a:t>
            </a:r>
          </a:p>
          <a:p>
            <a:r>
              <a:rPr lang="en-US" dirty="0" smtClean="0"/>
              <a:t>A participant assigns a task to another participant (Task assignment) </a:t>
            </a:r>
          </a:p>
          <a:p>
            <a:pPr marL="457200" lvl="1" indent="0">
              <a:buFont typeface="Arial"/>
              <a:buNone/>
            </a:pPr>
            <a:endParaRPr lang="it-IT" dirty="0"/>
          </a:p>
        </p:txBody>
      </p:sp>
      <p:sp>
        <p:nvSpPr>
          <p:cNvPr id="7" name="Freccia giù 6"/>
          <p:cNvSpPr/>
          <p:nvPr/>
        </p:nvSpPr>
        <p:spPr>
          <a:xfrm>
            <a:off x="4216400" y="5816600"/>
            <a:ext cx="863600" cy="368300"/>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CasellaDiTesto 7"/>
          <p:cNvSpPr txBox="1"/>
          <p:nvPr/>
        </p:nvSpPr>
        <p:spPr>
          <a:xfrm>
            <a:off x="812800" y="6217166"/>
            <a:ext cx="8229600" cy="461665"/>
          </a:xfrm>
          <a:prstGeom prst="rect">
            <a:avLst/>
          </a:prstGeom>
          <a:noFill/>
        </p:spPr>
        <p:txBody>
          <a:bodyPr wrap="square" rtlCol="0">
            <a:spAutoFit/>
          </a:bodyPr>
          <a:lstStyle/>
          <a:p>
            <a:r>
              <a:rPr lang="en-US" sz="2400" b="1" dirty="0" smtClean="0"/>
              <a:t>Can be done using DSUB functionalities and XDS Binding</a:t>
            </a:r>
            <a:endParaRPr lang="en-US" sz="2400" b="1" dirty="0"/>
          </a:p>
        </p:txBody>
      </p:sp>
    </p:spTree>
    <p:extLst>
      <p:ext uri="{BB962C8B-B14F-4D97-AF65-F5344CB8AC3E}">
        <p14:creationId xmlns:p14="http://schemas.microsoft.com/office/powerpoint/2010/main" val="1854906847"/>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457200" y="-279400"/>
            <a:ext cx="8229600" cy="1143000"/>
          </a:xfrm>
        </p:spPr>
        <p:txBody>
          <a:bodyPr/>
          <a:lstStyle/>
          <a:p>
            <a:r>
              <a:rPr lang="en-US" dirty="0" smtClean="0"/>
              <a:t>Participant Enrollment:</a:t>
            </a:r>
            <a:endParaRPr lang="en-US" dirty="0"/>
          </a:p>
        </p:txBody>
      </p:sp>
      <p:sp>
        <p:nvSpPr>
          <p:cNvPr id="3" name="Segnaposto contenuto 2"/>
          <p:cNvSpPr>
            <a:spLocks noGrp="1"/>
          </p:cNvSpPr>
          <p:nvPr>
            <p:ph idx="1"/>
          </p:nvPr>
        </p:nvSpPr>
        <p:spPr>
          <a:xfrm>
            <a:off x="457200" y="736600"/>
            <a:ext cx="8229600" cy="4525963"/>
          </a:xfrm>
        </p:spPr>
        <p:txBody>
          <a:bodyPr>
            <a:normAutofit/>
          </a:bodyPr>
          <a:lstStyle/>
          <a:p>
            <a:r>
              <a:rPr lang="en-US" sz="2400" dirty="0" smtClean="0"/>
              <a:t>Each system that can participate to a workflow SHALL create a subscription for </a:t>
            </a:r>
            <a:r>
              <a:rPr lang="en-US" sz="2400" dirty="0" err="1" smtClean="0"/>
              <a:t>submissionSet</a:t>
            </a:r>
            <a:r>
              <a:rPr lang="en-US" sz="2400" dirty="0" smtClean="0"/>
              <a:t> target to itself </a:t>
            </a:r>
          </a:p>
          <a:p>
            <a:r>
              <a:rPr lang="en-US" sz="2400" dirty="0" smtClean="0"/>
              <a:t>A participant that want to enroll another participant SHALL submit the Workflow Document identifying as intended Recipient the target participant</a:t>
            </a:r>
            <a:endParaRPr lang="en-US" sz="2400" dirty="0"/>
          </a:p>
        </p:txBody>
      </p:sp>
      <p:sp>
        <p:nvSpPr>
          <p:cNvPr id="4" name="Titolo 1"/>
          <p:cNvSpPr txBox="1">
            <a:spLocks/>
          </p:cNvSpPr>
          <p:nvPr/>
        </p:nvSpPr>
        <p:spPr>
          <a:xfrm>
            <a:off x="469900" y="2667000"/>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it-IT" dirty="0" smtClean="0"/>
              <a:t>Task </a:t>
            </a:r>
            <a:r>
              <a:rPr lang="it-IT" dirty="0" err="1" smtClean="0"/>
              <a:t>Assignment</a:t>
            </a:r>
            <a:r>
              <a:rPr lang="it-IT" dirty="0"/>
              <a:t>:</a:t>
            </a:r>
            <a:endParaRPr lang="it-IT" dirty="0" smtClean="0"/>
          </a:p>
        </p:txBody>
      </p:sp>
      <p:sp>
        <p:nvSpPr>
          <p:cNvPr id="5" name="Segnaposto contenuto 2"/>
          <p:cNvSpPr txBox="1">
            <a:spLocks/>
          </p:cNvSpPr>
          <p:nvPr/>
        </p:nvSpPr>
        <p:spPr>
          <a:xfrm>
            <a:off x="457200" y="3670300"/>
            <a:ext cx="8229600" cy="452596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smtClean="0"/>
              <a:t>A participant can assign a task to another participant</a:t>
            </a:r>
          </a:p>
          <a:p>
            <a:r>
              <a:rPr lang="en-US" sz="2400" dirty="0" smtClean="0"/>
              <a:t>This is done creating a task in status READY (</a:t>
            </a:r>
            <a:r>
              <a:rPr lang="en-US" sz="2400" b="1" i="1" dirty="0" smtClean="0"/>
              <a:t>the activity is assigned to a participant</a:t>
            </a:r>
            <a:r>
              <a:rPr lang="en-US" sz="2400" dirty="0" smtClean="0"/>
              <a:t>), and identifying the &lt;</a:t>
            </a:r>
            <a:r>
              <a:rPr lang="en-US" sz="2400" dirty="0" err="1" smtClean="0"/>
              <a:t>potentialOwners</a:t>
            </a:r>
            <a:r>
              <a:rPr lang="en-US" sz="2400" dirty="0" smtClean="0"/>
              <a:t>&gt; of the task as the intended owner. </a:t>
            </a:r>
          </a:p>
          <a:p>
            <a:r>
              <a:rPr lang="en-US" sz="2400" dirty="0" smtClean="0"/>
              <a:t>Only the intended owner can operate on the assigned task.</a:t>
            </a:r>
          </a:p>
        </p:txBody>
      </p:sp>
    </p:spTree>
    <p:extLst>
      <p:ext uri="{BB962C8B-B14F-4D97-AF65-F5344CB8AC3E}">
        <p14:creationId xmlns:p14="http://schemas.microsoft.com/office/powerpoint/2010/main" val="205724217"/>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457200" y="-93662"/>
            <a:ext cx="8229600" cy="1143000"/>
          </a:xfrm>
        </p:spPr>
        <p:txBody>
          <a:bodyPr>
            <a:normAutofit fontScale="90000"/>
          </a:bodyPr>
          <a:lstStyle/>
          <a:p>
            <a:pPr>
              <a:defRPr/>
            </a:pPr>
            <a:r>
              <a:rPr lang="it-IT" dirty="0" smtClean="0"/>
              <a:t>An </a:t>
            </a:r>
            <a:r>
              <a:rPr lang="it-IT" dirty="0" err="1" smtClean="0"/>
              <a:t>Example</a:t>
            </a:r>
            <a:r>
              <a:rPr lang="it-IT" dirty="0" smtClean="0"/>
              <a:t>: </a:t>
            </a:r>
            <a:r>
              <a:rPr lang="it-IT" dirty="0" err="1" smtClean="0"/>
              <a:t>eReferral</a:t>
            </a:r>
            <a:r>
              <a:rPr lang="it-IT" dirty="0" smtClean="0"/>
              <a:t> </a:t>
            </a:r>
            <a:r>
              <a:rPr lang="it-IT" dirty="0" err="1" smtClean="0"/>
              <a:t>workflow</a:t>
            </a:r>
            <a:r>
              <a:rPr lang="it-IT" dirty="0" smtClean="0"/>
              <a:t> </a:t>
            </a:r>
            <a:r>
              <a:rPr lang="it-IT" dirty="0" err="1" smtClean="0"/>
              <a:t>actors</a:t>
            </a:r>
            <a:endParaRPr lang="it-IT" dirty="0"/>
          </a:p>
        </p:txBody>
      </p:sp>
      <p:sp>
        <p:nvSpPr>
          <p:cNvPr id="4" name="Segnaposto numero diapositiva 3"/>
          <p:cNvSpPr>
            <a:spLocks noGrp="1"/>
          </p:cNvSpPr>
          <p:nvPr>
            <p:ph type="sldNum" sz="quarter" idx="11"/>
          </p:nvPr>
        </p:nvSpPr>
        <p:spPr/>
        <p:txBody>
          <a:bodyPr/>
          <a:lstStyle/>
          <a:p>
            <a:pPr>
              <a:defRPr/>
            </a:pPr>
            <a:fld id="{B6EA87AF-2224-F643-97C3-91548EFA1FF4}" type="slidenum">
              <a:rPr lang="en-US" smtClean="0"/>
              <a:pPr>
                <a:defRPr/>
              </a:pPr>
              <a:t>12</a:t>
            </a:fld>
            <a:endParaRPr lang="en-US"/>
          </a:p>
        </p:txBody>
      </p:sp>
      <p:sp>
        <p:nvSpPr>
          <p:cNvPr id="29" name="Rectangle 3"/>
          <p:cNvSpPr txBox="1">
            <a:spLocks noChangeArrowheads="1"/>
          </p:cNvSpPr>
          <p:nvPr/>
        </p:nvSpPr>
        <p:spPr bwMode="auto">
          <a:xfrm>
            <a:off x="88900" y="939800"/>
            <a:ext cx="9525000" cy="487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 uri="{FAA26D3D-D897-4be2-8F04-BA451C77F1D7}">
              <ma14:placeholderFlag xmlns:ma14="http://schemas.microsoft.com/office/mac/drawingml/2011/main" val="1"/>
            </a:ext>
          </a:extLst>
        </p:spPr>
        <p:txBody>
          <a:bodyPr/>
          <a:lstStyle>
            <a:lvl1pPr marL="342900" indent="-342900" algn="l" rtl="0" eaLnBrk="0" fontAlgn="base" hangingPunct="0">
              <a:spcBef>
                <a:spcPct val="20000"/>
              </a:spcBef>
              <a:spcAft>
                <a:spcPct val="20000"/>
              </a:spcAft>
              <a:buClr>
                <a:schemeClr val="accent1"/>
              </a:buClr>
              <a:buSzPct val="80000"/>
              <a:buFont typeface="Wingdings" charset="0"/>
              <a:buBlip>
                <a:blip r:embed="rId2"/>
              </a:buBlip>
              <a:defRPr sz="2800" b="1">
                <a:solidFill>
                  <a:schemeClr val="tx1"/>
                </a:solidFill>
                <a:latin typeface="+mn-lt"/>
                <a:ea typeface="+mn-ea"/>
                <a:cs typeface="ＭＳ Ｐゴシック" charset="0"/>
              </a:defRPr>
            </a:lvl1pPr>
            <a:lvl2pPr marL="742950" indent="-285750" algn="l" rtl="0" eaLnBrk="0" fontAlgn="base" hangingPunct="0">
              <a:spcBef>
                <a:spcPct val="20000"/>
              </a:spcBef>
              <a:spcAft>
                <a:spcPct val="0"/>
              </a:spcAft>
              <a:buClr>
                <a:srgbClr val="FF0066"/>
              </a:buClr>
              <a:buSzPct val="90000"/>
              <a:buFont typeface="Wingdings" charset="0"/>
              <a:buChar char="Ø"/>
              <a:defRPr sz="2400">
                <a:solidFill>
                  <a:schemeClr val="tx1"/>
                </a:solidFill>
                <a:latin typeface="+mn-lt"/>
                <a:ea typeface="+mn-ea"/>
              </a:defRPr>
            </a:lvl2pPr>
            <a:lvl3pPr marL="1143000" indent="-228600" algn="l" rtl="0" eaLnBrk="0" fontAlgn="base" hangingPunct="0">
              <a:spcBef>
                <a:spcPct val="20000"/>
              </a:spcBef>
              <a:spcAft>
                <a:spcPct val="0"/>
              </a:spcAft>
              <a:buClr>
                <a:srgbClr val="FF0066"/>
              </a:buClr>
              <a:buSzPct val="60000"/>
              <a:buChar char="•"/>
              <a:defRPr sz="2000">
                <a:solidFill>
                  <a:schemeClr val="tx1"/>
                </a:solidFill>
                <a:latin typeface="+mn-lt"/>
                <a:ea typeface="+mn-ea"/>
              </a:defRPr>
            </a:lvl3pPr>
            <a:lvl4pPr marL="1600200" indent="-228600" algn="l" rtl="0" eaLnBrk="0" fontAlgn="base" hangingPunct="0">
              <a:spcBef>
                <a:spcPct val="20000"/>
              </a:spcBef>
              <a:spcAft>
                <a:spcPct val="0"/>
              </a:spcAft>
              <a:buClr>
                <a:schemeClr val="tx1"/>
              </a:buClr>
              <a:buChar char="–"/>
              <a:defRPr>
                <a:solidFill>
                  <a:schemeClr val="tx1"/>
                </a:solidFill>
                <a:latin typeface="+mn-lt"/>
                <a:ea typeface="+mn-ea"/>
              </a:defRPr>
            </a:lvl4pPr>
            <a:lvl5pPr marL="2057400" indent="-228600" algn="l" rtl="0" eaLnBrk="0" fontAlgn="base" hangingPunct="0">
              <a:spcBef>
                <a:spcPct val="20000"/>
              </a:spcBef>
              <a:spcAft>
                <a:spcPct val="0"/>
              </a:spcAft>
              <a:buClr>
                <a:schemeClr val="accent1"/>
              </a:buClr>
              <a:buChar char="•"/>
              <a:defRPr sz="1600">
                <a:solidFill>
                  <a:schemeClr val="tx1"/>
                </a:solidFill>
                <a:latin typeface="+mn-lt"/>
                <a:ea typeface="+mn-ea"/>
              </a:defRPr>
            </a:lvl5pPr>
            <a:lvl6pPr marL="2514600" indent="-228600" algn="l" rtl="0" fontAlgn="base">
              <a:spcBef>
                <a:spcPct val="20000"/>
              </a:spcBef>
              <a:spcAft>
                <a:spcPct val="0"/>
              </a:spcAft>
              <a:buClr>
                <a:schemeClr val="accent1"/>
              </a:buClr>
              <a:buChar char="•"/>
              <a:defRPr sz="1600">
                <a:solidFill>
                  <a:schemeClr val="tx1"/>
                </a:solidFill>
                <a:latin typeface="+mn-lt"/>
                <a:ea typeface="+mn-ea"/>
              </a:defRPr>
            </a:lvl6pPr>
            <a:lvl7pPr marL="2971800" indent="-228600" algn="l" rtl="0" fontAlgn="base">
              <a:spcBef>
                <a:spcPct val="20000"/>
              </a:spcBef>
              <a:spcAft>
                <a:spcPct val="0"/>
              </a:spcAft>
              <a:buClr>
                <a:schemeClr val="accent1"/>
              </a:buClr>
              <a:buChar char="•"/>
              <a:defRPr sz="1600">
                <a:solidFill>
                  <a:schemeClr val="tx1"/>
                </a:solidFill>
                <a:latin typeface="+mn-lt"/>
                <a:ea typeface="+mn-ea"/>
              </a:defRPr>
            </a:lvl7pPr>
            <a:lvl8pPr marL="3429000" indent="-228600" algn="l" rtl="0" fontAlgn="base">
              <a:spcBef>
                <a:spcPct val="20000"/>
              </a:spcBef>
              <a:spcAft>
                <a:spcPct val="0"/>
              </a:spcAft>
              <a:buClr>
                <a:schemeClr val="accent1"/>
              </a:buClr>
              <a:buChar char="•"/>
              <a:defRPr sz="1600">
                <a:solidFill>
                  <a:schemeClr val="tx1"/>
                </a:solidFill>
                <a:latin typeface="+mn-lt"/>
                <a:ea typeface="+mn-ea"/>
              </a:defRPr>
            </a:lvl8pPr>
            <a:lvl9pPr marL="3886200" indent="-228600" algn="l" rtl="0" fontAlgn="base">
              <a:spcBef>
                <a:spcPct val="20000"/>
              </a:spcBef>
              <a:spcAft>
                <a:spcPct val="0"/>
              </a:spcAft>
              <a:buClr>
                <a:schemeClr val="accent1"/>
              </a:buClr>
              <a:buChar char="•"/>
              <a:defRPr sz="1600">
                <a:solidFill>
                  <a:schemeClr val="tx1"/>
                </a:solidFill>
                <a:latin typeface="+mn-lt"/>
                <a:ea typeface="+mn-ea"/>
              </a:defRPr>
            </a:lvl9pPr>
          </a:lstStyle>
          <a:p>
            <a:pPr marL="0" indent="0" eaLnBrk="1" hangingPunct="1">
              <a:buFontTx/>
              <a:buNone/>
              <a:defRPr/>
            </a:pPr>
            <a:r>
              <a:rPr lang="en-US" sz="3200" dirty="0" smtClean="0">
                <a:solidFill>
                  <a:srgbClr val="000000"/>
                </a:solidFill>
                <a:latin typeface="+mj-lt"/>
                <a:ea typeface="ＭＳ Ｐゴシック" charset="0"/>
              </a:rPr>
              <a:t>Any participant that affects the evolution of the process:</a:t>
            </a:r>
          </a:p>
          <a:p>
            <a:pPr eaLnBrk="1" hangingPunct="1">
              <a:buClrTx/>
              <a:buFont typeface="Arial"/>
              <a:buChar char="•"/>
              <a:defRPr/>
            </a:pPr>
            <a:r>
              <a:rPr lang="en-US" sz="3200" dirty="0" smtClean="0">
                <a:solidFill>
                  <a:srgbClr val="000000"/>
                </a:solidFill>
                <a:latin typeface="+mj-lt"/>
                <a:ea typeface="ＭＳ Ｐゴシック" charset="0"/>
              </a:rPr>
              <a:t>GP: </a:t>
            </a:r>
            <a:r>
              <a:rPr lang="en-US" b="0" dirty="0" smtClean="0">
                <a:solidFill>
                  <a:srgbClr val="000000"/>
                </a:solidFill>
                <a:latin typeface="+mj-lt"/>
                <a:ea typeface="ＭＳ Ｐゴシック" charset="0"/>
              </a:rPr>
              <a:t>acts as </a:t>
            </a:r>
            <a:r>
              <a:rPr lang="en-US" dirty="0" smtClean="0">
                <a:solidFill>
                  <a:srgbClr val="000000"/>
                </a:solidFill>
                <a:latin typeface="+mj-lt"/>
                <a:ea typeface="ＭＳ Ｐゴシック" charset="0"/>
              </a:rPr>
              <a:t>Referral Requester, </a:t>
            </a:r>
            <a:r>
              <a:rPr lang="en-US" b="0" dirty="0" smtClean="0">
                <a:solidFill>
                  <a:srgbClr val="000000"/>
                </a:solidFill>
                <a:latin typeface="+mj-lt"/>
                <a:ea typeface="ＭＳ Ｐゴシック" charset="0"/>
              </a:rPr>
              <a:t>starting the process with a referral request</a:t>
            </a:r>
          </a:p>
          <a:p>
            <a:pPr eaLnBrk="1" hangingPunct="1">
              <a:buClrTx/>
              <a:buFont typeface="Arial"/>
              <a:buChar char="•"/>
              <a:defRPr/>
            </a:pPr>
            <a:r>
              <a:rPr lang="en-US" sz="3200" dirty="0">
                <a:solidFill>
                  <a:srgbClr val="000000"/>
                </a:solidFill>
                <a:latin typeface="+mj-lt"/>
                <a:ea typeface="ＭＳ Ｐゴシック" charset="0"/>
              </a:rPr>
              <a:t>HCP: </a:t>
            </a:r>
            <a:r>
              <a:rPr lang="en-US" sz="3200" b="0" dirty="0">
                <a:solidFill>
                  <a:srgbClr val="000000"/>
                </a:solidFill>
                <a:latin typeface="+mj-lt"/>
                <a:ea typeface="ＭＳ Ｐゴシック" charset="0"/>
              </a:rPr>
              <a:t>acts as Referral Scheduler, scheduling the visit</a:t>
            </a:r>
          </a:p>
          <a:p>
            <a:pPr eaLnBrk="1" hangingPunct="1">
              <a:buClrTx/>
              <a:buFont typeface="Arial"/>
              <a:buChar char="•"/>
              <a:defRPr/>
            </a:pPr>
            <a:r>
              <a:rPr lang="en-US" sz="3200" dirty="0">
                <a:solidFill>
                  <a:srgbClr val="000000"/>
                </a:solidFill>
                <a:latin typeface="+mj-lt"/>
                <a:ea typeface="ＭＳ Ｐゴシック" charset="0"/>
              </a:rPr>
              <a:t>Specialist: </a:t>
            </a:r>
            <a:r>
              <a:rPr lang="en-US" sz="3200" b="0" dirty="0">
                <a:solidFill>
                  <a:srgbClr val="000000"/>
                </a:solidFill>
                <a:latin typeface="+mj-lt"/>
                <a:ea typeface="ＭＳ Ｐゴシック" charset="0"/>
              </a:rPr>
              <a:t>acts as Referral Performer, starting and completing the visit</a:t>
            </a:r>
          </a:p>
          <a:p>
            <a:pPr eaLnBrk="1" hangingPunct="1">
              <a:buClrTx/>
              <a:buFont typeface="Arial"/>
              <a:buChar char="•"/>
              <a:defRPr/>
            </a:pPr>
            <a:r>
              <a:rPr lang="en-US" sz="3200" dirty="0">
                <a:solidFill>
                  <a:srgbClr val="000000"/>
                </a:solidFill>
                <a:latin typeface="+mj-lt"/>
                <a:ea typeface="ＭＳ Ｐゴシック" charset="0"/>
              </a:rPr>
              <a:t>Any actor involved</a:t>
            </a:r>
            <a:r>
              <a:rPr lang="en-US" sz="3200" b="0" dirty="0">
                <a:solidFill>
                  <a:srgbClr val="000000"/>
                </a:solidFill>
                <a:latin typeface="+mj-lt"/>
                <a:ea typeface="ＭＳ Ｐゴシック" charset="0"/>
              </a:rPr>
              <a:t>: acts as Workflow Monitor, managing exception situations</a:t>
            </a:r>
          </a:p>
          <a:p>
            <a:pPr eaLnBrk="1" hangingPunct="1">
              <a:buClr>
                <a:srgbClr val="FF8000"/>
              </a:buClr>
              <a:buFont typeface="Wingdings" charset="2"/>
              <a:buChar char="u"/>
              <a:defRPr/>
            </a:pPr>
            <a:endParaRPr lang="en-US" sz="2000" b="0" dirty="0" smtClean="0">
              <a:latin typeface="Arial" charset="0"/>
              <a:ea typeface="ＭＳ Ｐゴシック" charset="0"/>
            </a:endParaRPr>
          </a:p>
          <a:p>
            <a:pPr marL="0" indent="0" eaLnBrk="1" hangingPunct="1">
              <a:buFontTx/>
              <a:buNone/>
              <a:defRPr/>
            </a:pPr>
            <a:endParaRPr lang="en-US" sz="2600" dirty="0" smtClean="0">
              <a:latin typeface="Arial" charset="0"/>
              <a:ea typeface="ＭＳ Ｐゴシック" charset="0"/>
            </a:endParaRPr>
          </a:p>
        </p:txBody>
      </p:sp>
    </p:spTree>
    <p:extLst>
      <p:ext uri="{BB962C8B-B14F-4D97-AF65-F5344CB8AC3E}">
        <p14:creationId xmlns:p14="http://schemas.microsoft.com/office/powerpoint/2010/main" val="2250995934"/>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pPr>
              <a:defRPr/>
            </a:pPr>
            <a:r>
              <a:rPr lang="it-IT" dirty="0" err="1" smtClean="0"/>
              <a:t>eReferral</a:t>
            </a:r>
            <a:r>
              <a:rPr lang="it-IT" dirty="0" smtClean="0"/>
              <a:t> </a:t>
            </a:r>
            <a:r>
              <a:rPr lang="it-IT" dirty="0" err="1" smtClean="0"/>
              <a:t>workflow</a:t>
            </a:r>
            <a:r>
              <a:rPr lang="it-IT" dirty="0" smtClean="0"/>
              <a:t> </a:t>
            </a:r>
            <a:r>
              <a:rPr lang="it-IT" dirty="0" err="1" smtClean="0"/>
              <a:t>Tasks</a:t>
            </a:r>
            <a:endParaRPr lang="it-IT" dirty="0"/>
          </a:p>
        </p:txBody>
      </p:sp>
      <p:pic>
        <p:nvPicPr>
          <p:cNvPr id="6" name="Segnaposto contenuto 5"/>
          <p:cNvPicPr>
            <a:picLocks noGrp="1" noChangeAspect="1"/>
          </p:cNvPicPr>
          <p:nvPr>
            <p:ph idx="1"/>
          </p:nvPr>
        </p:nvPicPr>
        <p:blipFill>
          <a:blip r:embed="rId2"/>
          <a:srcRect t="-50024" b="-50024"/>
          <a:stretch>
            <a:fillRect/>
          </a:stretch>
        </p:blipFill>
        <p:spPr>
          <a:xfrm>
            <a:off x="685800" y="3505200"/>
            <a:ext cx="7772400" cy="4114800"/>
          </a:xfrm>
        </p:spPr>
      </p:pic>
      <p:sp>
        <p:nvSpPr>
          <p:cNvPr id="4" name="Segnaposto numero diapositiva 3"/>
          <p:cNvSpPr>
            <a:spLocks noGrp="1"/>
          </p:cNvSpPr>
          <p:nvPr>
            <p:ph type="sldNum" sz="quarter" idx="11"/>
          </p:nvPr>
        </p:nvSpPr>
        <p:spPr/>
        <p:txBody>
          <a:bodyPr/>
          <a:lstStyle/>
          <a:p>
            <a:pPr>
              <a:defRPr/>
            </a:pPr>
            <a:fld id="{71C9F86C-C462-EF43-AB18-D6D817B106E2}" type="slidenum">
              <a:rPr lang="en-US" smtClean="0"/>
              <a:pPr>
                <a:defRPr/>
              </a:pPr>
              <a:t>13</a:t>
            </a:fld>
            <a:endParaRPr lang="en-US"/>
          </a:p>
        </p:txBody>
      </p:sp>
      <p:sp>
        <p:nvSpPr>
          <p:cNvPr id="5" name="Rectangle 3"/>
          <p:cNvSpPr txBox="1">
            <a:spLocks noChangeArrowheads="1"/>
          </p:cNvSpPr>
          <p:nvPr/>
        </p:nvSpPr>
        <p:spPr bwMode="auto">
          <a:xfrm>
            <a:off x="228600" y="1206500"/>
            <a:ext cx="9144000" cy="281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 uri="{FAA26D3D-D897-4be2-8F04-BA451C77F1D7}">
              <ma14:placeholderFlag xmlns:ma14="http://schemas.microsoft.com/office/mac/drawingml/2011/main" val="1"/>
            </a:ext>
          </a:extLst>
        </p:spPr>
        <p:txBody>
          <a:bodyPr/>
          <a:lstStyle>
            <a:lvl1pPr marL="342900" indent="-342900" algn="l" rtl="0" eaLnBrk="0" fontAlgn="base" hangingPunct="0">
              <a:spcBef>
                <a:spcPct val="20000"/>
              </a:spcBef>
              <a:spcAft>
                <a:spcPct val="20000"/>
              </a:spcAft>
              <a:buClr>
                <a:schemeClr val="accent1"/>
              </a:buClr>
              <a:buSzPct val="80000"/>
              <a:buFont typeface="Wingdings" charset="0"/>
              <a:buBlip>
                <a:blip r:embed="rId3"/>
              </a:buBlip>
              <a:defRPr sz="2800" b="1">
                <a:solidFill>
                  <a:schemeClr val="tx1"/>
                </a:solidFill>
                <a:latin typeface="+mn-lt"/>
                <a:ea typeface="+mn-ea"/>
                <a:cs typeface="ＭＳ Ｐゴシック" charset="0"/>
              </a:defRPr>
            </a:lvl1pPr>
            <a:lvl2pPr marL="742950" indent="-285750" algn="l" rtl="0" eaLnBrk="0" fontAlgn="base" hangingPunct="0">
              <a:spcBef>
                <a:spcPct val="20000"/>
              </a:spcBef>
              <a:spcAft>
                <a:spcPct val="0"/>
              </a:spcAft>
              <a:buClr>
                <a:srgbClr val="FF0066"/>
              </a:buClr>
              <a:buSzPct val="90000"/>
              <a:buFont typeface="Wingdings" charset="0"/>
              <a:buChar char="Ø"/>
              <a:defRPr sz="2400">
                <a:solidFill>
                  <a:schemeClr val="tx1"/>
                </a:solidFill>
                <a:latin typeface="+mn-lt"/>
                <a:ea typeface="+mn-ea"/>
              </a:defRPr>
            </a:lvl2pPr>
            <a:lvl3pPr marL="1143000" indent="-228600" algn="l" rtl="0" eaLnBrk="0" fontAlgn="base" hangingPunct="0">
              <a:spcBef>
                <a:spcPct val="20000"/>
              </a:spcBef>
              <a:spcAft>
                <a:spcPct val="0"/>
              </a:spcAft>
              <a:buClr>
                <a:srgbClr val="FF0066"/>
              </a:buClr>
              <a:buSzPct val="60000"/>
              <a:buChar char="•"/>
              <a:defRPr sz="2000">
                <a:solidFill>
                  <a:schemeClr val="tx1"/>
                </a:solidFill>
                <a:latin typeface="+mn-lt"/>
                <a:ea typeface="+mn-ea"/>
              </a:defRPr>
            </a:lvl3pPr>
            <a:lvl4pPr marL="1600200" indent="-228600" algn="l" rtl="0" eaLnBrk="0" fontAlgn="base" hangingPunct="0">
              <a:spcBef>
                <a:spcPct val="20000"/>
              </a:spcBef>
              <a:spcAft>
                <a:spcPct val="0"/>
              </a:spcAft>
              <a:buClr>
                <a:schemeClr val="tx1"/>
              </a:buClr>
              <a:buChar char="–"/>
              <a:defRPr>
                <a:solidFill>
                  <a:schemeClr val="tx1"/>
                </a:solidFill>
                <a:latin typeface="+mn-lt"/>
                <a:ea typeface="+mn-ea"/>
              </a:defRPr>
            </a:lvl4pPr>
            <a:lvl5pPr marL="2057400" indent="-228600" algn="l" rtl="0" eaLnBrk="0" fontAlgn="base" hangingPunct="0">
              <a:spcBef>
                <a:spcPct val="20000"/>
              </a:spcBef>
              <a:spcAft>
                <a:spcPct val="0"/>
              </a:spcAft>
              <a:buClr>
                <a:schemeClr val="accent1"/>
              </a:buClr>
              <a:buChar char="•"/>
              <a:defRPr sz="1600">
                <a:solidFill>
                  <a:schemeClr val="tx1"/>
                </a:solidFill>
                <a:latin typeface="+mn-lt"/>
                <a:ea typeface="+mn-ea"/>
              </a:defRPr>
            </a:lvl5pPr>
            <a:lvl6pPr marL="2514600" indent="-228600" algn="l" rtl="0" fontAlgn="base">
              <a:spcBef>
                <a:spcPct val="20000"/>
              </a:spcBef>
              <a:spcAft>
                <a:spcPct val="0"/>
              </a:spcAft>
              <a:buClr>
                <a:schemeClr val="accent1"/>
              </a:buClr>
              <a:buChar char="•"/>
              <a:defRPr sz="1600">
                <a:solidFill>
                  <a:schemeClr val="tx1"/>
                </a:solidFill>
                <a:latin typeface="+mn-lt"/>
                <a:ea typeface="+mn-ea"/>
              </a:defRPr>
            </a:lvl6pPr>
            <a:lvl7pPr marL="2971800" indent="-228600" algn="l" rtl="0" fontAlgn="base">
              <a:spcBef>
                <a:spcPct val="20000"/>
              </a:spcBef>
              <a:spcAft>
                <a:spcPct val="0"/>
              </a:spcAft>
              <a:buClr>
                <a:schemeClr val="accent1"/>
              </a:buClr>
              <a:buChar char="•"/>
              <a:defRPr sz="1600">
                <a:solidFill>
                  <a:schemeClr val="tx1"/>
                </a:solidFill>
                <a:latin typeface="+mn-lt"/>
                <a:ea typeface="+mn-ea"/>
              </a:defRPr>
            </a:lvl7pPr>
            <a:lvl8pPr marL="3429000" indent="-228600" algn="l" rtl="0" fontAlgn="base">
              <a:spcBef>
                <a:spcPct val="20000"/>
              </a:spcBef>
              <a:spcAft>
                <a:spcPct val="0"/>
              </a:spcAft>
              <a:buClr>
                <a:schemeClr val="accent1"/>
              </a:buClr>
              <a:buChar char="•"/>
              <a:defRPr sz="1600">
                <a:solidFill>
                  <a:schemeClr val="tx1"/>
                </a:solidFill>
                <a:latin typeface="+mn-lt"/>
                <a:ea typeface="+mn-ea"/>
              </a:defRPr>
            </a:lvl8pPr>
            <a:lvl9pPr marL="3886200" indent="-228600" algn="l" rtl="0" fontAlgn="base">
              <a:spcBef>
                <a:spcPct val="20000"/>
              </a:spcBef>
              <a:spcAft>
                <a:spcPct val="0"/>
              </a:spcAft>
              <a:buClr>
                <a:schemeClr val="accent1"/>
              </a:buClr>
              <a:buChar char="•"/>
              <a:defRPr sz="1600">
                <a:solidFill>
                  <a:schemeClr val="tx1"/>
                </a:solidFill>
                <a:latin typeface="+mn-lt"/>
                <a:ea typeface="+mn-ea"/>
              </a:defRPr>
            </a:lvl9pPr>
          </a:lstStyle>
          <a:p>
            <a:pPr eaLnBrk="1" hangingPunct="1">
              <a:buClrTx/>
              <a:buFont typeface="Arial"/>
              <a:buChar char="•"/>
              <a:defRPr/>
            </a:pPr>
            <a:r>
              <a:rPr lang="en-US" sz="2400" dirty="0" smtClean="0">
                <a:solidFill>
                  <a:srgbClr val="000000"/>
                </a:solidFill>
                <a:latin typeface="+mj-lt"/>
                <a:ea typeface="ＭＳ Ｐゴシック" charset="0"/>
              </a:rPr>
              <a:t>Any complex action performed by an enterprise: </a:t>
            </a:r>
          </a:p>
          <a:p>
            <a:pPr eaLnBrk="1" hangingPunct="1">
              <a:buClrTx/>
              <a:buFont typeface="Arial"/>
              <a:buChar char="•"/>
              <a:defRPr/>
            </a:pPr>
            <a:r>
              <a:rPr lang="en-US" sz="2400" dirty="0" smtClean="0">
                <a:solidFill>
                  <a:srgbClr val="000000"/>
                </a:solidFill>
                <a:latin typeface="+mj-lt"/>
                <a:ea typeface="ＭＳ Ｐゴシック" charset="0"/>
              </a:rPr>
              <a:t>Referral Requested: </a:t>
            </a:r>
            <a:r>
              <a:rPr lang="en-US" sz="2400" b="0" dirty="0" smtClean="0">
                <a:solidFill>
                  <a:srgbClr val="000000"/>
                </a:solidFill>
                <a:latin typeface="+mj-lt"/>
                <a:ea typeface="ＭＳ Ｐゴシック" charset="0"/>
              </a:rPr>
              <a:t>a type of task that tracks the request for a referral process.</a:t>
            </a:r>
          </a:p>
          <a:p>
            <a:pPr eaLnBrk="1" hangingPunct="1">
              <a:buClrTx/>
              <a:buFont typeface="Arial"/>
              <a:buChar char="•"/>
              <a:defRPr/>
            </a:pPr>
            <a:r>
              <a:rPr lang="en-US" sz="2400" dirty="0" smtClean="0">
                <a:solidFill>
                  <a:srgbClr val="000000"/>
                </a:solidFill>
                <a:latin typeface="+mj-lt"/>
                <a:ea typeface="ＭＳ Ｐゴシック" charset="0"/>
              </a:rPr>
              <a:t>Referral Scheduled:</a:t>
            </a:r>
            <a:r>
              <a:rPr lang="en-US" sz="2400" b="0" dirty="0" smtClean="0">
                <a:solidFill>
                  <a:srgbClr val="000000"/>
                </a:solidFill>
                <a:latin typeface="+mj-lt"/>
                <a:ea typeface="ＭＳ Ｐゴシック" charset="0"/>
              </a:rPr>
              <a:t> task type that tracks the take in charge of the </a:t>
            </a:r>
            <a:r>
              <a:rPr lang="en-US" sz="2400" b="0" dirty="0" err="1" smtClean="0">
                <a:solidFill>
                  <a:srgbClr val="000000"/>
                </a:solidFill>
                <a:latin typeface="+mj-lt"/>
                <a:ea typeface="ＭＳ Ｐゴシック" charset="0"/>
              </a:rPr>
              <a:t>eReferral</a:t>
            </a:r>
            <a:r>
              <a:rPr lang="en-US" sz="2400" b="0" dirty="0" smtClean="0">
                <a:solidFill>
                  <a:srgbClr val="000000"/>
                </a:solidFill>
                <a:latin typeface="+mj-lt"/>
                <a:ea typeface="ＭＳ Ｐゴシック" charset="0"/>
              </a:rPr>
              <a:t> document by an HCP.</a:t>
            </a:r>
          </a:p>
          <a:p>
            <a:pPr eaLnBrk="1" hangingPunct="1">
              <a:buClrTx/>
              <a:buFont typeface="Arial"/>
              <a:buChar char="•"/>
              <a:defRPr/>
            </a:pPr>
            <a:r>
              <a:rPr lang="en-US" sz="2400" dirty="0" smtClean="0">
                <a:solidFill>
                  <a:srgbClr val="000000"/>
                </a:solidFill>
                <a:latin typeface="+mj-lt"/>
                <a:ea typeface="ＭＳ Ｐゴシック" charset="0"/>
              </a:rPr>
              <a:t>Referral Referred: </a:t>
            </a:r>
            <a:r>
              <a:rPr lang="en-US" sz="2400" b="0" dirty="0" smtClean="0">
                <a:solidFill>
                  <a:srgbClr val="000000"/>
                </a:solidFill>
                <a:latin typeface="+mj-lt"/>
                <a:ea typeface="ＭＳ Ｐゴシック" charset="0"/>
              </a:rPr>
              <a:t>task type that tracks the progress and the completion of the referral. </a:t>
            </a:r>
          </a:p>
          <a:p>
            <a:pPr eaLnBrk="1" hangingPunct="1">
              <a:buFont typeface="Wingdings" charset="2"/>
              <a:buChar char="u"/>
              <a:defRPr/>
            </a:pPr>
            <a:endParaRPr lang="en-US" sz="2600" dirty="0" smtClean="0">
              <a:latin typeface="Arial" charset="0"/>
              <a:ea typeface="ＭＳ Ｐゴシック" charset="0"/>
            </a:endParaRPr>
          </a:p>
          <a:p>
            <a:pPr marL="0" indent="0" eaLnBrk="1" hangingPunct="1">
              <a:buFontTx/>
              <a:buNone/>
              <a:defRPr/>
            </a:pPr>
            <a:endParaRPr lang="en-US" sz="2600" dirty="0" smtClean="0">
              <a:latin typeface="Arial" charset="0"/>
              <a:ea typeface="ＭＳ Ｐゴシック" charset="0"/>
            </a:endParaRPr>
          </a:p>
        </p:txBody>
      </p:sp>
    </p:spTree>
    <p:extLst>
      <p:ext uri="{BB962C8B-B14F-4D97-AF65-F5344CB8AC3E}">
        <p14:creationId xmlns:p14="http://schemas.microsoft.com/office/powerpoint/2010/main" val="830196207"/>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457200" y="-169862"/>
            <a:ext cx="8229600" cy="1143000"/>
          </a:xfrm>
        </p:spPr>
        <p:txBody>
          <a:bodyPr/>
          <a:lstStyle/>
          <a:p>
            <a:pPr>
              <a:defRPr/>
            </a:pPr>
            <a:r>
              <a:rPr lang="it-IT" dirty="0" err="1" smtClean="0"/>
              <a:t>eReferral</a:t>
            </a:r>
            <a:r>
              <a:rPr lang="it-IT" dirty="0" smtClean="0"/>
              <a:t> </a:t>
            </a:r>
            <a:r>
              <a:rPr lang="it-IT" dirty="0" err="1" smtClean="0"/>
              <a:t>process</a:t>
            </a:r>
            <a:r>
              <a:rPr lang="it-IT" dirty="0" smtClean="0"/>
              <a:t> </a:t>
            </a:r>
            <a:r>
              <a:rPr lang="it-IT" dirty="0" err="1" smtClean="0"/>
              <a:t>evolution</a:t>
            </a:r>
            <a:endParaRPr lang="it-IT" dirty="0"/>
          </a:p>
        </p:txBody>
      </p:sp>
      <p:sp>
        <p:nvSpPr>
          <p:cNvPr id="4" name="Segnaposto numero diapositiva 3"/>
          <p:cNvSpPr>
            <a:spLocks noGrp="1"/>
          </p:cNvSpPr>
          <p:nvPr>
            <p:ph type="sldNum" sz="quarter" idx="11"/>
          </p:nvPr>
        </p:nvSpPr>
        <p:spPr/>
        <p:txBody>
          <a:bodyPr/>
          <a:lstStyle/>
          <a:p>
            <a:pPr>
              <a:defRPr/>
            </a:pPr>
            <a:fld id="{5DAE0428-C2B1-784A-9116-ABFD8EA12E57}" type="slidenum">
              <a:rPr lang="en-US" smtClean="0"/>
              <a:pPr>
                <a:defRPr/>
              </a:pPr>
              <a:t>14</a:t>
            </a:fld>
            <a:endParaRPr lang="en-US"/>
          </a:p>
        </p:txBody>
      </p:sp>
      <p:sp>
        <p:nvSpPr>
          <p:cNvPr id="5" name="Rectangle 3"/>
          <p:cNvSpPr txBox="1">
            <a:spLocks noChangeArrowheads="1"/>
          </p:cNvSpPr>
          <p:nvPr/>
        </p:nvSpPr>
        <p:spPr bwMode="auto">
          <a:xfrm>
            <a:off x="76200" y="914400"/>
            <a:ext cx="4876800" cy="4851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 uri="{FAA26D3D-D897-4be2-8F04-BA451C77F1D7}">
              <ma14:placeholderFlag xmlns:ma14="http://schemas.microsoft.com/office/mac/drawingml/2011/main" val="1"/>
            </a:ext>
          </a:extLst>
        </p:spPr>
        <p:txBody>
          <a:bodyPr/>
          <a:lstStyle>
            <a:lvl1pPr marL="342900" indent="-342900" algn="l" rtl="0" eaLnBrk="0" fontAlgn="base" hangingPunct="0">
              <a:spcBef>
                <a:spcPct val="20000"/>
              </a:spcBef>
              <a:spcAft>
                <a:spcPct val="20000"/>
              </a:spcAft>
              <a:buClr>
                <a:schemeClr val="accent1"/>
              </a:buClr>
              <a:buSzPct val="80000"/>
              <a:buFont typeface="Wingdings" charset="0"/>
              <a:buBlip>
                <a:blip r:embed="rId3"/>
              </a:buBlip>
              <a:defRPr sz="2800" b="1">
                <a:solidFill>
                  <a:schemeClr val="tx1"/>
                </a:solidFill>
                <a:latin typeface="+mn-lt"/>
                <a:ea typeface="+mn-ea"/>
                <a:cs typeface="ＭＳ Ｐゴシック" charset="0"/>
              </a:defRPr>
            </a:lvl1pPr>
            <a:lvl2pPr marL="742950" indent="-285750" algn="l" rtl="0" eaLnBrk="0" fontAlgn="base" hangingPunct="0">
              <a:spcBef>
                <a:spcPct val="20000"/>
              </a:spcBef>
              <a:spcAft>
                <a:spcPct val="0"/>
              </a:spcAft>
              <a:buClr>
                <a:srgbClr val="FF0066"/>
              </a:buClr>
              <a:buSzPct val="90000"/>
              <a:buFont typeface="Wingdings" charset="0"/>
              <a:buChar char="Ø"/>
              <a:defRPr sz="2400">
                <a:solidFill>
                  <a:schemeClr val="tx1"/>
                </a:solidFill>
                <a:latin typeface="+mn-lt"/>
                <a:ea typeface="+mn-ea"/>
              </a:defRPr>
            </a:lvl2pPr>
            <a:lvl3pPr marL="1143000" indent="-228600" algn="l" rtl="0" eaLnBrk="0" fontAlgn="base" hangingPunct="0">
              <a:spcBef>
                <a:spcPct val="20000"/>
              </a:spcBef>
              <a:spcAft>
                <a:spcPct val="0"/>
              </a:spcAft>
              <a:buClr>
                <a:srgbClr val="FF0066"/>
              </a:buClr>
              <a:buSzPct val="60000"/>
              <a:buChar char="•"/>
              <a:defRPr sz="2000">
                <a:solidFill>
                  <a:schemeClr val="tx1"/>
                </a:solidFill>
                <a:latin typeface="+mn-lt"/>
                <a:ea typeface="+mn-ea"/>
              </a:defRPr>
            </a:lvl3pPr>
            <a:lvl4pPr marL="1600200" indent="-228600" algn="l" rtl="0" eaLnBrk="0" fontAlgn="base" hangingPunct="0">
              <a:spcBef>
                <a:spcPct val="20000"/>
              </a:spcBef>
              <a:spcAft>
                <a:spcPct val="0"/>
              </a:spcAft>
              <a:buClr>
                <a:schemeClr val="tx1"/>
              </a:buClr>
              <a:buChar char="–"/>
              <a:defRPr>
                <a:solidFill>
                  <a:schemeClr val="tx1"/>
                </a:solidFill>
                <a:latin typeface="+mn-lt"/>
                <a:ea typeface="+mn-ea"/>
              </a:defRPr>
            </a:lvl4pPr>
            <a:lvl5pPr marL="2057400" indent="-228600" algn="l" rtl="0" eaLnBrk="0" fontAlgn="base" hangingPunct="0">
              <a:spcBef>
                <a:spcPct val="20000"/>
              </a:spcBef>
              <a:spcAft>
                <a:spcPct val="0"/>
              </a:spcAft>
              <a:buClr>
                <a:schemeClr val="accent1"/>
              </a:buClr>
              <a:buChar char="•"/>
              <a:defRPr sz="1600">
                <a:solidFill>
                  <a:schemeClr val="tx1"/>
                </a:solidFill>
                <a:latin typeface="+mn-lt"/>
                <a:ea typeface="+mn-ea"/>
              </a:defRPr>
            </a:lvl5pPr>
            <a:lvl6pPr marL="2514600" indent="-228600" algn="l" rtl="0" fontAlgn="base">
              <a:spcBef>
                <a:spcPct val="20000"/>
              </a:spcBef>
              <a:spcAft>
                <a:spcPct val="0"/>
              </a:spcAft>
              <a:buClr>
                <a:schemeClr val="accent1"/>
              </a:buClr>
              <a:buChar char="•"/>
              <a:defRPr sz="1600">
                <a:solidFill>
                  <a:schemeClr val="tx1"/>
                </a:solidFill>
                <a:latin typeface="+mn-lt"/>
                <a:ea typeface="+mn-ea"/>
              </a:defRPr>
            </a:lvl6pPr>
            <a:lvl7pPr marL="2971800" indent="-228600" algn="l" rtl="0" fontAlgn="base">
              <a:spcBef>
                <a:spcPct val="20000"/>
              </a:spcBef>
              <a:spcAft>
                <a:spcPct val="0"/>
              </a:spcAft>
              <a:buClr>
                <a:schemeClr val="accent1"/>
              </a:buClr>
              <a:buChar char="•"/>
              <a:defRPr sz="1600">
                <a:solidFill>
                  <a:schemeClr val="tx1"/>
                </a:solidFill>
                <a:latin typeface="+mn-lt"/>
                <a:ea typeface="+mn-ea"/>
              </a:defRPr>
            </a:lvl7pPr>
            <a:lvl8pPr marL="3429000" indent="-228600" algn="l" rtl="0" fontAlgn="base">
              <a:spcBef>
                <a:spcPct val="20000"/>
              </a:spcBef>
              <a:spcAft>
                <a:spcPct val="0"/>
              </a:spcAft>
              <a:buClr>
                <a:schemeClr val="accent1"/>
              </a:buClr>
              <a:buChar char="•"/>
              <a:defRPr sz="1600">
                <a:solidFill>
                  <a:schemeClr val="tx1"/>
                </a:solidFill>
                <a:latin typeface="+mn-lt"/>
                <a:ea typeface="+mn-ea"/>
              </a:defRPr>
            </a:lvl8pPr>
            <a:lvl9pPr marL="3886200" indent="-228600" algn="l" rtl="0" fontAlgn="base">
              <a:spcBef>
                <a:spcPct val="20000"/>
              </a:spcBef>
              <a:spcAft>
                <a:spcPct val="0"/>
              </a:spcAft>
              <a:buClr>
                <a:schemeClr val="accent1"/>
              </a:buClr>
              <a:buChar char="•"/>
              <a:defRPr sz="1600">
                <a:solidFill>
                  <a:schemeClr val="tx1"/>
                </a:solidFill>
                <a:latin typeface="+mn-lt"/>
                <a:ea typeface="+mn-ea"/>
              </a:defRPr>
            </a:lvl9pPr>
          </a:lstStyle>
          <a:p>
            <a:pPr eaLnBrk="1" hangingPunct="1">
              <a:buClrTx/>
              <a:buFont typeface="Arial"/>
              <a:buChar char="•"/>
              <a:defRPr/>
            </a:pPr>
            <a:r>
              <a:rPr lang="en-US" sz="2600" dirty="0" smtClean="0">
                <a:solidFill>
                  <a:srgbClr val="000000"/>
                </a:solidFill>
                <a:latin typeface="+mj-lt"/>
                <a:ea typeface="ＭＳ Ｐゴシック" charset="0"/>
              </a:rPr>
              <a:t>Identify events that affect the evolution of the process as triggers:</a:t>
            </a:r>
          </a:p>
          <a:p>
            <a:pPr eaLnBrk="1" hangingPunct="1">
              <a:buClrTx/>
              <a:buFont typeface="Arial"/>
              <a:buChar char="•"/>
              <a:defRPr/>
            </a:pPr>
            <a:r>
              <a:rPr lang="en-US" sz="2600" dirty="0" smtClean="0">
                <a:solidFill>
                  <a:srgbClr val="000000"/>
                </a:solidFill>
                <a:latin typeface="+mj-lt"/>
                <a:ea typeface="ＭＳ Ｐゴシック" charset="0"/>
              </a:rPr>
              <a:t>Completion of Request    </a:t>
            </a:r>
            <a:r>
              <a:rPr lang="en-US" sz="1600" dirty="0" smtClean="0">
                <a:solidFill>
                  <a:srgbClr val="000000"/>
                </a:solidFill>
                <a:latin typeface="+mj-lt"/>
                <a:ea typeface="ＭＳ Ｐゴシック" charset="0"/>
              </a:rPr>
              <a:t>(Task “Referral Requested” in status COMPLETED) </a:t>
            </a:r>
          </a:p>
          <a:p>
            <a:pPr eaLnBrk="1" hangingPunct="1">
              <a:buClrTx/>
              <a:buFont typeface="Arial"/>
              <a:buChar char="•"/>
              <a:defRPr/>
            </a:pPr>
            <a:r>
              <a:rPr lang="en-US" sz="2600" dirty="0">
                <a:solidFill>
                  <a:srgbClr val="000000"/>
                </a:solidFill>
                <a:latin typeface="+mj-lt"/>
                <a:ea typeface="ＭＳ Ｐゴシック" charset="0"/>
              </a:rPr>
              <a:t>Completion of Scheduling </a:t>
            </a:r>
            <a:r>
              <a:rPr lang="en-US" sz="1600" dirty="0" smtClean="0">
                <a:solidFill>
                  <a:srgbClr val="000000"/>
                </a:solidFill>
                <a:latin typeface="+mj-lt"/>
                <a:ea typeface="ＭＳ Ｐゴシック" charset="0"/>
              </a:rPr>
              <a:t>(Task “Referral Scheduled” in status COMPLETED)</a:t>
            </a:r>
          </a:p>
          <a:p>
            <a:pPr eaLnBrk="1" hangingPunct="1">
              <a:buClrTx/>
              <a:buFont typeface="Arial"/>
              <a:buChar char="•"/>
              <a:defRPr/>
            </a:pPr>
            <a:r>
              <a:rPr lang="en-US" sz="2600" dirty="0">
                <a:solidFill>
                  <a:srgbClr val="000000"/>
                </a:solidFill>
                <a:latin typeface="+mj-lt"/>
                <a:ea typeface="ＭＳ Ｐゴシック" charset="0"/>
              </a:rPr>
              <a:t>Start of the consultation </a:t>
            </a:r>
            <a:r>
              <a:rPr lang="en-US" sz="1600" dirty="0">
                <a:solidFill>
                  <a:srgbClr val="000000"/>
                </a:solidFill>
                <a:latin typeface="+mj-lt"/>
                <a:ea typeface="ＭＳ Ｐゴシック" charset="0"/>
              </a:rPr>
              <a:t>(Task “Referral Referred” in status IN_PROGRESS)</a:t>
            </a:r>
          </a:p>
          <a:p>
            <a:pPr eaLnBrk="1" hangingPunct="1">
              <a:buClrTx/>
              <a:buFont typeface="Arial"/>
              <a:buChar char="•"/>
              <a:defRPr/>
            </a:pPr>
            <a:r>
              <a:rPr lang="en-US" sz="2600" dirty="0">
                <a:solidFill>
                  <a:srgbClr val="000000"/>
                </a:solidFill>
                <a:latin typeface="+mj-lt"/>
                <a:ea typeface="ＭＳ Ｐゴシック" charset="0"/>
              </a:rPr>
              <a:t>Completion of the Referral </a:t>
            </a:r>
            <a:r>
              <a:rPr lang="en-US" sz="1600" dirty="0">
                <a:solidFill>
                  <a:srgbClr val="000000"/>
                </a:solidFill>
                <a:latin typeface="+mj-lt"/>
                <a:ea typeface="ＭＳ Ｐゴシック" charset="0"/>
              </a:rPr>
              <a:t>(Task “Referral </a:t>
            </a:r>
            <a:r>
              <a:rPr lang="en-US" sz="1600" dirty="0" smtClean="0">
                <a:solidFill>
                  <a:srgbClr val="000000"/>
                </a:solidFill>
                <a:latin typeface="+mj-lt"/>
                <a:ea typeface="ＭＳ Ｐゴシック" charset="0"/>
              </a:rPr>
              <a:t>Referred” in status COMPLETED)</a:t>
            </a:r>
            <a:endParaRPr lang="en-US" sz="1600" dirty="0">
              <a:solidFill>
                <a:srgbClr val="000000"/>
              </a:solidFill>
              <a:latin typeface="+mj-lt"/>
              <a:ea typeface="ＭＳ Ｐゴシック" charset="0"/>
            </a:endParaRPr>
          </a:p>
          <a:p>
            <a:pPr marL="0" indent="0" eaLnBrk="1" hangingPunct="1">
              <a:buClr>
                <a:srgbClr val="FF8000"/>
              </a:buClr>
              <a:buFont typeface="Wingdings" charset="0"/>
              <a:buNone/>
              <a:defRPr/>
            </a:pPr>
            <a:endParaRPr lang="en-US" sz="2600" b="0" dirty="0" smtClean="0">
              <a:latin typeface="Arial" charset="0"/>
              <a:ea typeface="ＭＳ Ｐゴシック" charset="0"/>
            </a:endParaRPr>
          </a:p>
          <a:p>
            <a:pPr marL="0" indent="0" eaLnBrk="1" hangingPunct="1">
              <a:buFont typeface="Wingdings" charset="0"/>
              <a:buNone/>
              <a:defRPr/>
            </a:pPr>
            <a:endParaRPr lang="en-US" sz="2600" dirty="0" smtClean="0">
              <a:latin typeface="Arial" charset="0"/>
              <a:ea typeface="ＭＳ Ｐゴシック" charset="0"/>
            </a:endParaRPr>
          </a:p>
          <a:p>
            <a:pPr eaLnBrk="1" hangingPunct="1">
              <a:buFont typeface="Wingdings" charset="2"/>
              <a:buChar char="u"/>
              <a:defRPr/>
            </a:pPr>
            <a:endParaRPr lang="en-US" sz="2600" dirty="0" smtClean="0">
              <a:latin typeface="Arial" charset="0"/>
              <a:ea typeface="ＭＳ Ｐゴシック" charset="0"/>
            </a:endParaRPr>
          </a:p>
          <a:p>
            <a:pPr marL="0" indent="0" eaLnBrk="1" hangingPunct="1">
              <a:buFontTx/>
              <a:buNone/>
              <a:defRPr/>
            </a:pPr>
            <a:endParaRPr lang="en-US" sz="2600" dirty="0" smtClean="0">
              <a:latin typeface="Arial" charset="0"/>
              <a:ea typeface="ＭＳ Ｐゴシック" charset="0"/>
            </a:endParaRPr>
          </a:p>
        </p:txBody>
      </p:sp>
      <p:pic>
        <p:nvPicPr>
          <p:cNvPr id="33796" name="Immagin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76800" y="990600"/>
            <a:ext cx="4191000" cy="533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15106267"/>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457200" y="-169862"/>
            <a:ext cx="8229600" cy="1143000"/>
          </a:xfrm>
        </p:spPr>
        <p:txBody>
          <a:bodyPr/>
          <a:lstStyle/>
          <a:p>
            <a:pPr>
              <a:defRPr/>
            </a:pPr>
            <a:r>
              <a:rPr lang="it-IT" dirty="0" smtClean="0"/>
              <a:t> </a:t>
            </a:r>
            <a:r>
              <a:rPr lang="it-IT" dirty="0" err="1" smtClean="0"/>
              <a:t>Documents</a:t>
            </a:r>
            <a:r>
              <a:rPr lang="it-IT" dirty="0" smtClean="0"/>
              <a:t> </a:t>
            </a:r>
            <a:r>
              <a:rPr lang="it-IT" dirty="0" err="1" smtClean="0"/>
              <a:t>produced</a:t>
            </a:r>
            <a:endParaRPr lang="it-IT" dirty="0"/>
          </a:p>
        </p:txBody>
      </p:sp>
      <p:sp>
        <p:nvSpPr>
          <p:cNvPr id="4" name="Segnaposto numero diapositiva 3"/>
          <p:cNvSpPr>
            <a:spLocks noGrp="1"/>
          </p:cNvSpPr>
          <p:nvPr>
            <p:ph type="sldNum" sz="quarter" idx="11"/>
          </p:nvPr>
        </p:nvSpPr>
        <p:spPr/>
        <p:txBody>
          <a:bodyPr/>
          <a:lstStyle/>
          <a:p>
            <a:pPr>
              <a:defRPr/>
            </a:pPr>
            <a:fld id="{14F78E90-88ED-AB41-A984-3A8B7D59477C}" type="slidenum">
              <a:rPr lang="en-US" smtClean="0"/>
              <a:pPr>
                <a:defRPr/>
              </a:pPr>
              <a:t>15</a:t>
            </a:fld>
            <a:endParaRPr lang="en-US"/>
          </a:p>
        </p:txBody>
      </p:sp>
      <p:sp>
        <p:nvSpPr>
          <p:cNvPr id="5" name="Rectangle 3"/>
          <p:cNvSpPr txBox="1">
            <a:spLocks noChangeArrowheads="1"/>
          </p:cNvSpPr>
          <p:nvPr/>
        </p:nvSpPr>
        <p:spPr bwMode="auto">
          <a:xfrm>
            <a:off x="0" y="914400"/>
            <a:ext cx="6324600" cy="2895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 uri="{FAA26D3D-D897-4be2-8F04-BA451C77F1D7}">
              <ma14:placeholderFlag xmlns:ma14="http://schemas.microsoft.com/office/mac/drawingml/2011/main" val="1"/>
            </a:ext>
          </a:extLst>
        </p:spPr>
        <p:txBody>
          <a:bodyPr/>
          <a:lstStyle>
            <a:lvl1pPr marL="342900" indent="-342900" algn="l" rtl="0" eaLnBrk="0" fontAlgn="base" hangingPunct="0">
              <a:spcBef>
                <a:spcPct val="20000"/>
              </a:spcBef>
              <a:spcAft>
                <a:spcPct val="20000"/>
              </a:spcAft>
              <a:buClr>
                <a:schemeClr val="accent1"/>
              </a:buClr>
              <a:buSzPct val="80000"/>
              <a:buFont typeface="Wingdings" charset="0"/>
              <a:buBlip>
                <a:blip r:embed="rId2"/>
              </a:buBlip>
              <a:defRPr sz="2800" b="1">
                <a:solidFill>
                  <a:schemeClr val="tx1"/>
                </a:solidFill>
                <a:latin typeface="+mn-lt"/>
                <a:ea typeface="+mn-ea"/>
                <a:cs typeface="ＭＳ Ｐゴシック" charset="0"/>
              </a:defRPr>
            </a:lvl1pPr>
            <a:lvl2pPr marL="742950" indent="-285750" algn="l" rtl="0" eaLnBrk="0" fontAlgn="base" hangingPunct="0">
              <a:spcBef>
                <a:spcPct val="20000"/>
              </a:spcBef>
              <a:spcAft>
                <a:spcPct val="0"/>
              </a:spcAft>
              <a:buClr>
                <a:srgbClr val="FF0066"/>
              </a:buClr>
              <a:buSzPct val="90000"/>
              <a:buFont typeface="Wingdings" charset="0"/>
              <a:buChar char="Ø"/>
              <a:defRPr sz="2400">
                <a:solidFill>
                  <a:schemeClr val="tx1"/>
                </a:solidFill>
                <a:latin typeface="+mn-lt"/>
                <a:ea typeface="+mn-ea"/>
              </a:defRPr>
            </a:lvl2pPr>
            <a:lvl3pPr marL="1143000" indent="-228600" algn="l" rtl="0" eaLnBrk="0" fontAlgn="base" hangingPunct="0">
              <a:spcBef>
                <a:spcPct val="20000"/>
              </a:spcBef>
              <a:spcAft>
                <a:spcPct val="0"/>
              </a:spcAft>
              <a:buClr>
                <a:srgbClr val="FF0066"/>
              </a:buClr>
              <a:buSzPct val="60000"/>
              <a:buChar char="•"/>
              <a:defRPr sz="2000">
                <a:solidFill>
                  <a:schemeClr val="tx1"/>
                </a:solidFill>
                <a:latin typeface="+mn-lt"/>
                <a:ea typeface="+mn-ea"/>
              </a:defRPr>
            </a:lvl3pPr>
            <a:lvl4pPr marL="1600200" indent="-228600" algn="l" rtl="0" eaLnBrk="0" fontAlgn="base" hangingPunct="0">
              <a:spcBef>
                <a:spcPct val="20000"/>
              </a:spcBef>
              <a:spcAft>
                <a:spcPct val="0"/>
              </a:spcAft>
              <a:buClr>
                <a:schemeClr val="tx1"/>
              </a:buClr>
              <a:buChar char="–"/>
              <a:defRPr>
                <a:solidFill>
                  <a:schemeClr val="tx1"/>
                </a:solidFill>
                <a:latin typeface="+mn-lt"/>
                <a:ea typeface="+mn-ea"/>
              </a:defRPr>
            </a:lvl4pPr>
            <a:lvl5pPr marL="2057400" indent="-228600" algn="l" rtl="0" eaLnBrk="0" fontAlgn="base" hangingPunct="0">
              <a:spcBef>
                <a:spcPct val="20000"/>
              </a:spcBef>
              <a:spcAft>
                <a:spcPct val="0"/>
              </a:spcAft>
              <a:buClr>
                <a:schemeClr val="accent1"/>
              </a:buClr>
              <a:buChar char="•"/>
              <a:defRPr sz="1600">
                <a:solidFill>
                  <a:schemeClr val="tx1"/>
                </a:solidFill>
                <a:latin typeface="+mn-lt"/>
                <a:ea typeface="+mn-ea"/>
              </a:defRPr>
            </a:lvl5pPr>
            <a:lvl6pPr marL="2514600" indent="-228600" algn="l" rtl="0" fontAlgn="base">
              <a:spcBef>
                <a:spcPct val="20000"/>
              </a:spcBef>
              <a:spcAft>
                <a:spcPct val="0"/>
              </a:spcAft>
              <a:buClr>
                <a:schemeClr val="accent1"/>
              </a:buClr>
              <a:buChar char="•"/>
              <a:defRPr sz="1600">
                <a:solidFill>
                  <a:schemeClr val="tx1"/>
                </a:solidFill>
                <a:latin typeface="+mn-lt"/>
                <a:ea typeface="+mn-ea"/>
              </a:defRPr>
            </a:lvl6pPr>
            <a:lvl7pPr marL="2971800" indent="-228600" algn="l" rtl="0" fontAlgn="base">
              <a:spcBef>
                <a:spcPct val="20000"/>
              </a:spcBef>
              <a:spcAft>
                <a:spcPct val="0"/>
              </a:spcAft>
              <a:buClr>
                <a:schemeClr val="accent1"/>
              </a:buClr>
              <a:buChar char="•"/>
              <a:defRPr sz="1600">
                <a:solidFill>
                  <a:schemeClr val="tx1"/>
                </a:solidFill>
                <a:latin typeface="+mn-lt"/>
                <a:ea typeface="+mn-ea"/>
              </a:defRPr>
            </a:lvl7pPr>
            <a:lvl8pPr marL="3429000" indent="-228600" algn="l" rtl="0" fontAlgn="base">
              <a:spcBef>
                <a:spcPct val="20000"/>
              </a:spcBef>
              <a:spcAft>
                <a:spcPct val="0"/>
              </a:spcAft>
              <a:buClr>
                <a:schemeClr val="accent1"/>
              </a:buClr>
              <a:buChar char="•"/>
              <a:defRPr sz="1600">
                <a:solidFill>
                  <a:schemeClr val="tx1"/>
                </a:solidFill>
                <a:latin typeface="+mn-lt"/>
                <a:ea typeface="+mn-ea"/>
              </a:defRPr>
            </a:lvl8pPr>
            <a:lvl9pPr marL="3886200" indent="-228600" algn="l" rtl="0" fontAlgn="base">
              <a:spcBef>
                <a:spcPct val="20000"/>
              </a:spcBef>
              <a:spcAft>
                <a:spcPct val="0"/>
              </a:spcAft>
              <a:buClr>
                <a:schemeClr val="accent1"/>
              </a:buClr>
              <a:buChar char="•"/>
              <a:defRPr sz="1600">
                <a:solidFill>
                  <a:schemeClr val="tx1"/>
                </a:solidFill>
                <a:latin typeface="+mn-lt"/>
                <a:ea typeface="+mn-ea"/>
              </a:defRPr>
            </a:lvl9pPr>
          </a:lstStyle>
          <a:p>
            <a:pPr eaLnBrk="1" hangingPunct="1">
              <a:buClrTx/>
              <a:buFont typeface="Arial"/>
              <a:buChar char="•"/>
              <a:defRPr/>
            </a:pPr>
            <a:r>
              <a:rPr lang="en-US" sz="2600" dirty="0" smtClean="0">
                <a:solidFill>
                  <a:srgbClr val="000000"/>
                </a:solidFill>
                <a:latin typeface="+mj-lt"/>
                <a:ea typeface="ＭＳ Ｐゴシック" charset="0"/>
              </a:rPr>
              <a:t>Any clinical or administrative information conveyed between actors involved: </a:t>
            </a:r>
          </a:p>
          <a:p>
            <a:pPr eaLnBrk="1" hangingPunct="1">
              <a:buClrTx/>
              <a:buFont typeface="Arial"/>
              <a:buChar char="•"/>
              <a:defRPr/>
            </a:pPr>
            <a:r>
              <a:rPr lang="en-US" sz="2600" dirty="0" err="1" smtClean="0">
                <a:solidFill>
                  <a:srgbClr val="000000"/>
                </a:solidFill>
                <a:latin typeface="+mj-lt"/>
                <a:ea typeface="ＭＳ Ｐゴシック" charset="0"/>
              </a:rPr>
              <a:t>eReferral</a:t>
            </a:r>
            <a:r>
              <a:rPr lang="en-US" sz="2600" dirty="0" smtClean="0">
                <a:solidFill>
                  <a:srgbClr val="000000"/>
                </a:solidFill>
                <a:latin typeface="+mj-lt"/>
                <a:ea typeface="ＭＳ Ｐゴシック" charset="0"/>
              </a:rPr>
              <a:t>: </a:t>
            </a:r>
            <a:r>
              <a:rPr lang="en-US" sz="2000" b="0" dirty="0" smtClean="0">
                <a:solidFill>
                  <a:srgbClr val="000000"/>
                </a:solidFill>
                <a:latin typeface="+mj-lt"/>
                <a:ea typeface="ＭＳ Ｐゴシック" charset="0"/>
              </a:rPr>
              <a:t>document that describe the referral requested and probably the reason for the request</a:t>
            </a:r>
          </a:p>
          <a:p>
            <a:pPr eaLnBrk="1" hangingPunct="1">
              <a:buClrTx/>
              <a:buFont typeface="Arial"/>
              <a:buChar char="•"/>
              <a:defRPr/>
            </a:pPr>
            <a:r>
              <a:rPr lang="en-US" sz="2600" dirty="0">
                <a:solidFill>
                  <a:srgbClr val="000000"/>
                </a:solidFill>
                <a:latin typeface="+mj-lt"/>
                <a:ea typeface="ＭＳ Ｐゴシック" charset="0"/>
              </a:rPr>
              <a:t>Clinical Input: </a:t>
            </a:r>
            <a:r>
              <a:rPr lang="en-US" sz="2000" b="0" dirty="0" smtClean="0">
                <a:solidFill>
                  <a:srgbClr val="000000"/>
                </a:solidFill>
                <a:latin typeface="+mj-lt"/>
                <a:ea typeface="ＭＳ Ｐゴシック" charset="0"/>
              </a:rPr>
              <a:t>clinical information tracked to justify the request</a:t>
            </a:r>
          </a:p>
          <a:p>
            <a:pPr eaLnBrk="1" hangingPunct="1">
              <a:buClrTx/>
              <a:buFont typeface="Arial"/>
              <a:buChar char="•"/>
              <a:defRPr/>
            </a:pPr>
            <a:r>
              <a:rPr lang="en-US" sz="2600" dirty="0">
                <a:solidFill>
                  <a:srgbClr val="000000"/>
                </a:solidFill>
                <a:latin typeface="+mj-lt"/>
                <a:ea typeface="ＭＳ Ｐゴシック" charset="0"/>
              </a:rPr>
              <a:t>Exception Report: </a:t>
            </a:r>
            <a:r>
              <a:rPr lang="en-US" sz="2000" b="0" dirty="0" smtClean="0">
                <a:solidFill>
                  <a:srgbClr val="000000"/>
                </a:solidFill>
                <a:latin typeface="+mj-lt"/>
                <a:ea typeface="ＭＳ Ｐゴシック" charset="0"/>
              </a:rPr>
              <a:t>document produced in case of </a:t>
            </a:r>
            <a:r>
              <a:rPr lang="en-US" sz="2000" b="0" dirty="0">
                <a:solidFill>
                  <a:srgbClr val="000000"/>
                </a:solidFill>
                <a:latin typeface="+mj-lt"/>
                <a:ea typeface="ＭＳ Ｐゴシック" charset="0"/>
              </a:rPr>
              <a:t>e</a:t>
            </a:r>
            <a:r>
              <a:rPr lang="en-US" sz="2000" b="0" dirty="0" smtClean="0">
                <a:solidFill>
                  <a:srgbClr val="000000"/>
                </a:solidFill>
                <a:latin typeface="+mj-lt"/>
                <a:ea typeface="ＭＳ Ｐゴシック" charset="0"/>
              </a:rPr>
              <a:t>xception situation</a:t>
            </a:r>
          </a:p>
          <a:p>
            <a:pPr eaLnBrk="1" hangingPunct="1">
              <a:buClrTx/>
              <a:buFont typeface="Arial"/>
              <a:buChar char="•"/>
              <a:defRPr/>
            </a:pPr>
            <a:r>
              <a:rPr lang="en-US" sz="2600" dirty="0">
                <a:solidFill>
                  <a:srgbClr val="000000"/>
                </a:solidFill>
                <a:latin typeface="+mj-lt"/>
                <a:ea typeface="ＭＳ Ｐゴシック" charset="0"/>
              </a:rPr>
              <a:t>Reminder Note: </a:t>
            </a:r>
            <a:r>
              <a:rPr lang="en-US" sz="2000" b="0" dirty="0" smtClean="0">
                <a:solidFill>
                  <a:srgbClr val="000000"/>
                </a:solidFill>
                <a:latin typeface="+mj-lt"/>
                <a:ea typeface="ＭＳ Ｐゴシック" charset="0"/>
              </a:rPr>
              <a:t>document that tracks information </a:t>
            </a:r>
            <a:r>
              <a:rPr lang="en-US" sz="2000" b="0" dirty="0" err="1" smtClean="0">
                <a:solidFill>
                  <a:srgbClr val="000000"/>
                </a:solidFill>
                <a:latin typeface="+mj-lt"/>
                <a:ea typeface="ＭＳ Ｐゴシック" charset="0"/>
              </a:rPr>
              <a:t>reated</a:t>
            </a:r>
            <a:r>
              <a:rPr lang="en-US" sz="2000" b="0" dirty="0" smtClean="0">
                <a:solidFill>
                  <a:srgbClr val="000000"/>
                </a:solidFill>
                <a:latin typeface="+mj-lt"/>
                <a:ea typeface="ＭＳ Ｐゴシック" charset="0"/>
              </a:rPr>
              <a:t> to the scheduling of the visit</a:t>
            </a:r>
          </a:p>
          <a:p>
            <a:pPr eaLnBrk="1" hangingPunct="1">
              <a:buClrTx/>
              <a:buFont typeface="Arial"/>
              <a:buChar char="•"/>
              <a:defRPr/>
            </a:pPr>
            <a:r>
              <a:rPr lang="en-US" sz="2600" dirty="0">
                <a:solidFill>
                  <a:srgbClr val="000000"/>
                </a:solidFill>
                <a:latin typeface="+mj-lt"/>
                <a:ea typeface="ＭＳ Ｐゴシック" charset="0"/>
              </a:rPr>
              <a:t>Clinical Report of the visit: </a:t>
            </a:r>
            <a:r>
              <a:rPr lang="en-US" sz="2000" b="0" dirty="0" smtClean="0">
                <a:solidFill>
                  <a:srgbClr val="000000"/>
                </a:solidFill>
                <a:latin typeface="+mj-lt"/>
                <a:ea typeface="ＭＳ Ｐゴシック" charset="0"/>
              </a:rPr>
              <a:t>document that tracks results of the specialist's consultation</a:t>
            </a:r>
          </a:p>
          <a:p>
            <a:pPr eaLnBrk="1" hangingPunct="1">
              <a:buFont typeface="Wingdings" charset="2"/>
              <a:buChar char="u"/>
              <a:defRPr/>
            </a:pPr>
            <a:endParaRPr lang="en-US" sz="2600" dirty="0" smtClean="0">
              <a:latin typeface="Arial" charset="0"/>
              <a:ea typeface="ＭＳ Ｐゴシック" charset="0"/>
            </a:endParaRPr>
          </a:p>
          <a:p>
            <a:pPr marL="0" indent="0" eaLnBrk="1" hangingPunct="1">
              <a:buFontTx/>
              <a:buNone/>
              <a:defRPr/>
            </a:pPr>
            <a:endParaRPr lang="en-US" sz="2600" dirty="0" smtClean="0">
              <a:latin typeface="Arial" charset="0"/>
              <a:ea typeface="ＭＳ Ｐゴシック" charset="0"/>
            </a:endParaRPr>
          </a:p>
        </p:txBody>
      </p:sp>
      <p:pic>
        <p:nvPicPr>
          <p:cNvPr id="35844" name="Immagine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724400" y="1066800"/>
            <a:ext cx="5867400" cy="563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63665566"/>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89" name="Immagine 9" descr="leopard-folder.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267200" y="1676400"/>
            <a:ext cx="2438400" cy="236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olo 1"/>
          <p:cNvSpPr>
            <a:spLocks noGrp="1"/>
          </p:cNvSpPr>
          <p:nvPr>
            <p:ph type="title"/>
          </p:nvPr>
        </p:nvSpPr>
        <p:spPr>
          <a:xfrm>
            <a:off x="762000" y="1588"/>
            <a:ext cx="7772400" cy="863600"/>
          </a:xfrm>
        </p:spPr>
        <p:txBody>
          <a:bodyPr/>
          <a:lstStyle/>
          <a:p>
            <a:pPr>
              <a:defRPr/>
            </a:pPr>
            <a:r>
              <a:rPr lang="it-IT" dirty="0" err="1" smtClean="0"/>
              <a:t>Referral</a:t>
            </a:r>
            <a:r>
              <a:rPr lang="it-IT" dirty="0" smtClean="0"/>
              <a:t> </a:t>
            </a:r>
            <a:r>
              <a:rPr lang="it-IT" dirty="0" err="1" smtClean="0"/>
              <a:t>Request</a:t>
            </a:r>
            <a:endParaRPr lang="it-IT" dirty="0"/>
          </a:p>
        </p:txBody>
      </p:sp>
      <p:sp>
        <p:nvSpPr>
          <p:cNvPr id="4" name="Segnaposto numero diapositiva 3"/>
          <p:cNvSpPr>
            <a:spLocks noGrp="1"/>
          </p:cNvSpPr>
          <p:nvPr>
            <p:ph type="sldNum" sz="quarter" idx="11"/>
          </p:nvPr>
        </p:nvSpPr>
        <p:spPr>
          <a:xfrm>
            <a:off x="7620000" y="6300788"/>
            <a:ext cx="1295400" cy="457200"/>
          </a:xfrm>
        </p:spPr>
        <p:txBody>
          <a:bodyPr/>
          <a:lstStyle/>
          <a:p>
            <a:pPr>
              <a:defRPr/>
            </a:pPr>
            <a:fld id="{0FAAD037-889A-654E-8244-AF2C2F56A9D3}" type="slidenum">
              <a:rPr lang="en-US" smtClean="0"/>
              <a:pPr>
                <a:defRPr/>
              </a:pPr>
              <a:t>16</a:t>
            </a:fld>
            <a:endParaRPr lang="en-US"/>
          </a:p>
        </p:txBody>
      </p:sp>
      <p:sp>
        <p:nvSpPr>
          <p:cNvPr id="5" name="Segnaposto contenuto 2"/>
          <p:cNvSpPr>
            <a:spLocks noGrp="1"/>
          </p:cNvSpPr>
          <p:nvPr>
            <p:ph idx="1"/>
          </p:nvPr>
        </p:nvSpPr>
        <p:spPr>
          <a:xfrm>
            <a:off x="0" y="838200"/>
            <a:ext cx="9067800" cy="838200"/>
          </a:xfrm>
        </p:spPr>
        <p:txBody>
          <a:bodyPr/>
          <a:lstStyle/>
          <a:p>
            <a:pPr marL="0" indent="0">
              <a:buClr>
                <a:srgbClr val="FF8000"/>
              </a:buClr>
              <a:buFont typeface="Wingdings" charset="0"/>
              <a:buNone/>
              <a:defRPr/>
            </a:pPr>
            <a:r>
              <a:rPr lang="en-US" sz="2000" dirty="0" smtClean="0"/>
              <a:t>The GP’s software, as </a:t>
            </a:r>
            <a:r>
              <a:rPr lang="en-US" sz="2000" b="1" dirty="0" smtClean="0">
                <a:solidFill>
                  <a:srgbClr val="000000"/>
                </a:solidFill>
              </a:rPr>
              <a:t>Referral Requester</a:t>
            </a:r>
            <a:r>
              <a:rPr lang="en-US" sz="2000" dirty="0" smtClean="0"/>
              <a:t>, produces </a:t>
            </a:r>
            <a:r>
              <a:rPr lang="en-US" sz="2000" b="1" dirty="0" smtClean="0">
                <a:solidFill>
                  <a:srgbClr val="000000"/>
                </a:solidFill>
              </a:rPr>
              <a:t>the </a:t>
            </a:r>
            <a:r>
              <a:rPr lang="en-US" sz="2000" b="1" dirty="0" err="1" smtClean="0">
                <a:solidFill>
                  <a:srgbClr val="000000"/>
                </a:solidFill>
              </a:rPr>
              <a:t>eReferral</a:t>
            </a:r>
            <a:r>
              <a:rPr lang="en-US" sz="2000" b="1" dirty="0" smtClean="0">
                <a:solidFill>
                  <a:srgbClr val="000000"/>
                </a:solidFill>
              </a:rPr>
              <a:t> </a:t>
            </a:r>
            <a:r>
              <a:rPr lang="en-US" sz="2000" dirty="0" smtClean="0"/>
              <a:t>Document and the related Workflow Document characterized by:</a:t>
            </a:r>
            <a:endParaRPr lang="en-US" sz="2000" b="0" dirty="0" smtClean="0"/>
          </a:p>
        </p:txBody>
      </p:sp>
      <p:sp>
        <p:nvSpPr>
          <p:cNvPr id="6" name="Angolo ripiegato 5"/>
          <p:cNvSpPr/>
          <p:nvPr/>
        </p:nvSpPr>
        <p:spPr bwMode="auto">
          <a:xfrm>
            <a:off x="5638800" y="2590800"/>
            <a:ext cx="914400" cy="838200"/>
          </a:xfrm>
          <a:prstGeom prst="foldedCorner">
            <a:avLst/>
          </a:prstGeom>
          <a:ln/>
          <a:extLst/>
        </p:spPr>
        <p:style>
          <a:lnRef idx="1">
            <a:schemeClr val="accent3"/>
          </a:lnRef>
          <a:fillRef idx="3">
            <a:schemeClr val="accent3"/>
          </a:fillRef>
          <a:effectRef idx="2">
            <a:schemeClr val="accent3"/>
          </a:effectRef>
          <a:fontRef idx="minor">
            <a:schemeClr val="lt1"/>
          </a:fontRef>
        </p:style>
        <p:txBody>
          <a:bodyPr lIns="92075" tIns="46038" rIns="92075" bIns="46038" anchor="ctr"/>
          <a:lstStyle/>
          <a:p>
            <a:pPr>
              <a:defRPr/>
            </a:pPr>
            <a:r>
              <a:rPr lang="it-IT" sz="1200" b="1" dirty="0" err="1">
                <a:solidFill>
                  <a:schemeClr val="bg2"/>
                </a:solidFill>
                <a:latin typeface="Arial" charset="0"/>
                <a:ea typeface="ＭＳ Ｐゴシック" charset="0"/>
              </a:rPr>
              <a:t>eReferral</a:t>
            </a:r>
            <a:r>
              <a:rPr lang="it-IT" sz="1200" b="1" dirty="0">
                <a:solidFill>
                  <a:schemeClr val="bg2"/>
                </a:solidFill>
                <a:latin typeface="Arial" charset="0"/>
                <a:ea typeface="ＭＳ Ｐゴシック" charset="0"/>
              </a:rPr>
              <a:t> </a:t>
            </a:r>
            <a:r>
              <a:rPr lang="it-IT" sz="1200" b="1" dirty="0" err="1">
                <a:solidFill>
                  <a:schemeClr val="bg2"/>
                </a:solidFill>
                <a:latin typeface="Arial" charset="0"/>
                <a:ea typeface="ＭＳ Ｐゴシック" charset="0"/>
              </a:rPr>
              <a:t>document</a:t>
            </a:r>
            <a:endParaRPr lang="it-IT" sz="1200" b="1" dirty="0">
              <a:solidFill>
                <a:schemeClr val="bg2"/>
              </a:solidFill>
              <a:latin typeface="Arial" charset="0"/>
              <a:ea typeface="ＭＳ Ｐゴシック" charset="0"/>
            </a:endParaRPr>
          </a:p>
        </p:txBody>
      </p:sp>
      <p:sp>
        <p:nvSpPr>
          <p:cNvPr id="9" name="Angolo ripiegato 8"/>
          <p:cNvSpPr/>
          <p:nvPr/>
        </p:nvSpPr>
        <p:spPr bwMode="auto">
          <a:xfrm>
            <a:off x="4419600" y="2590800"/>
            <a:ext cx="1066800" cy="914400"/>
          </a:xfrm>
          <a:prstGeom prst="foldedCorner">
            <a:avLst/>
          </a:prstGeom>
          <a:ln/>
          <a:extLst/>
        </p:spPr>
        <p:style>
          <a:lnRef idx="1">
            <a:schemeClr val="accent1"/>
          </a:lnRef>
          <a:fillRef idx="2">
            <a:schemeClr val="accent1"/>
          </a:fillRef>
          <a:effectRef idx="1">
            <a:schemeClr val="accent1"/>
          </a:effectRef>
          <a:fontRef idx="minor">
            <a:schemeClr val="dk1"/>
          </a:fontRef>
        </p:style>
        <p:txBody>
          <a:bodyPr lIns="92075" tIns="46038" rIns="92075" bIns="46038" anchor="ctr"/>
          <a:lstStyle/>
          <a:p>
            <a:pPr>
              <a:defRPr/>
            </a:pPr>
            <a:r>
              <a:rPr lang="it-IT" sz="1200" b="1" dirty="0" err="1">
                <a:solidFill>
                  <a:schemeClr val="bg2"/>
                </a:solidFill>
                <a:latin typeface="Arial" charset="0"/>
                <a:ea typeface="ＭＳ Ｐゴシック" charset="0"/>
              </a:rPr>
              <a:t>Workflow</a:t>
            </a:r>
            <a:r>
              <a:rPr lang="it-IT" sz="1200" b="1" dirty="0">
                <a:solidFill>
                  <a:schemeClr val="bg2"/>
                </a:solidFill>
                <a:latin typeface="Arial" charset="0"/>
                <a:ea typeface="ＭＳ Ｐゴシック" charset="0"/>
              </a:rPr>
              <a:t> </a:t>
            </a:r>
            <a:r>
              <a:rPr lang="it-IT" sz="1200" b="1" dirty="0" err="1">
                <a:solidFill>
                  <a:schemeClr val="bg2"/>
                </a:solidFill>
                <a:latin typeface="Arial" charset="0"/>
                <a:ea typeface="ＭＳ Ｐゴシック" charset="0"/>
              </a:rPr>
              <a:t>Document</a:t>
            </a:r>
            <a:r>
              <a:rPr lang="it-IT" sz="1200" b="1" dirty="0">
                <a:solidFill>
                  <a:schemeClr val="bg2"/>
                </a:solidFill>
                <a:latin typeface="Arial" charset="0"/>
                <a:ea typeface="ＭＳ Ｐゴシック" charset="0"/>
              </a:rPr>
              <a:t> </a:t>
            </a:r>
          </a:p>
          <a:p>
            <a:pPr>
              <a:defRPr/>
            </a:pPr>
            <a:r>
              <a:rPr lang="it-IT" sz="1200" b="1" dirty="0">
                <a:solidFill>
                  <a:schemeClr val="bg2"/>
                </a:solidFill>
                <a:latin typeface="Arial" charset="0"/>
                <a:ea typeface="ＭＳ Ｐゴシック" charset="0"/>
              </a:rPr>
              <a:t>Ver.1</a:t>
            </a:r>
          </a:p>
          <a:p>
            <a:pPr>
              <a:defRPr/>
            </a:pPr>
            <a:r>
              <a:rPr lang="it-IT" sz="1200" b="1" dirty="0">
                <a:solidFill>
                  <a:schemeClr val="bg2"/>
                </a:solidFill>
                <a:latin typeface="Arial" charset="0"/>
                <a:ea typeface="ＭＳ Ｐゴシック" charset="0"/>
              </a:rPr>
              <a:t>APPROVED</a:t>
            </a:r>
          </a:p>
        </p:txBody>
      </p:sp>
      <p:sp>
        <p:nvSpPr>
          <p:cNvPr id="11" name="Nuvola 10"/>
          <p:cNvSpPr/>
          <p:nvPr/>
        </p:nvSpPr>
        <p:spPr bwMode="auto">
          <a:xfrm>
            <a:off x="6781800" y="2514600"/>
            <a:ext cx="2286000" cy="914400"/>
          </a:xfrm>
          <a:prstGeom prst="cloud">
            <a:avLst/>
          </a:prstGeom>
          <a:ln/>
          <a:extLst/>
        </p:spPr>
        <p:style>
          <a:lnRef idx="3">
            <a:schemeClr val="lt1"/>
          </a:lnRef>
          <a:fillRef idx="1">
            <a:schemeClr val="accent4"/>
          </a:fillRef>
          <a:effectRef idx="1">
            <a:schemeClr val="accent4"/>
          </a:effectRef>
          <a:fontRef idx="minor">
            <a:schemeClr val="lt1"/>
          </a:fontRef>
        </p:style>
        <p:txBody>
          <a:bodyPr lIns="92075" tIns="46038" rIns="92075" bIns="46038" anchor="ctr"/>
          <a:lstStyle/>
          <a:p>
            <a:pPr algn="ctr">
              <a:defRPr/>
            </a:pPr>
            <a:r>
              <a:rPr lang="it-IT" sz="1600" dirty="0">
                <a:solidFill>
                  <a:srgbClr val="000000"/>
                </a:solidFill>
                <a:latin typeface="Arial" charset="0"/>
                <a:ea typeface="ＭＳ Ｐゴシック" charset="0"/>
              </a:rPr>
              <a:t>XDS </a:t>
            </a:r>
            <a:r>
              <a:rPr lang="it-IT" sz="1600" dirty="0" err="1">
                <a:solidFill>
                  <a:srgbClr val="000000"/>
                </a:solidFill>
                <a:latin typeface="Arial" charset="0"/>
                <a:ea typeface="ＭＳ Ｐゴシック" charset="0"/>
              </a:rPr>
              <a:t>infrastructure</a:t>
            </a:r>
            <a:endParaRPr lang="it-IT" sz="1600" dirty="0">
              <a:solidFill>
                <a:srgbClr val="000000"/>
              </a:solidFill>
              <a:latin typeface="Arial" charset="0"/>
              <a:ea typeface="ＭＳ Ｐゴシック" charset="0"/>
            </a:endParaRPr>
          </a:p>
        </p:txBody>
      </p:sp>
      <p:sp>
        <p:nvSpPr>
          <p:cNvPr id="12" name="Freccia circolare in giù 11"/>
          <p:cNvSpPr/>
          <p:nvPr/>
        </p:nvSpPr>
        <p:spPr bwMode="auto">
          <a:xfrm>
            <a:off x="5638800" y="1905000"/>
            <a:ext cx="2362200" cy="609600"/>
          </a:xfrm>
          <a:prstGeom prst="curvedDownArrow">
            <a:avLst/>
          </a:prstGeom>
          <a:solidFill>
            <a:srgbClr val="C0504D"/>
          </a:solidFill>
          <a:ln>
            <a:noFill/>
          </a:ln>
          <a:effectLst/>
          <a:extLst/>
        </p:spPr>
        <p:txBody>
          <a:bodyPr lIns="92075" tIns="46038" rIns="92075" bIns="46038" anchor="ctr"/>
          <a:lstStyle/>
          <a:p>
            <a:pPr>
              <a:defRPr/>
            </a:pPr>
            <a:endParaRPr lang="it-IT"/>
          </a:p>
        </p:txBody>
      </p:sp>
      <p:sp>
        <p:nvSpPr>
          <p:cNvPr id="13" name="Segnaposto contenuto 2"/>
          <p:cNvSpPr txBox="1">
            <a:spLocks/>
          </p:cNvSpPr>
          <p:nvPr/>
        </p:nvSpPr>
        <p:spPr bwMode="auto">
          <a:xfrm>
            <a:off x="12700" y="1676400"/>
            <a:ext cx="4406900" cy="2667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 uri="{FAA26D3D-D897-4be2-8F04-BA451C77F1D7}">
              <ma14:placeholderFlag xmlns:ma14="http://schemas.microsoft.com/office/mac/drawingml/2011/main" val="1"/>
            </a:ext>
          </a:extLst>
        </p:spPr>
        <p:txBody>
          <a:bodyPr/>
          <a:lstStyle>
            <a:lvl1pPr marL="342900" indent="-342900" algn="l" rtl="0" eaLnBrk="0" fontAlgn="base" hangingPunct="0">
              <a:spcBef>
                <a:spcPct val="20000"/>
              </a:spcBef>
              <a:spcAft>
                <a:spcPct val="20000"/>
              </a:spcAft>
              <a:buClr>
                <a:schemeClr val="accent1"/>
              </a:buClr>
              <a:buSzPct val="80000"/>
              <a:buFont typeface="Wingdings" charset="0"/>
              <a:buBlip>
                <a:blip r:embed="rId3"/>
              </a:buBlip>
              <a:defRPr sz="2800" b="1">
                <a:solidFill>
                  <a:schemeClr val="tx1"/>
                </a:solidFill>
                <a:latin typeface="+mn-lt"/>
                <a:ea typeface="+mn-ea"/>
                <a:cs typeface="ＭＳ Ｐゴシック" charset="0"/>
              </a:defRPr>
            </a:lvl1pPr>
            <a:lvl2pPr marL="742950" indent="-285750" algn="l" rtl="0" eaLnBrk="0" fontAlgn="base" hangingPunct="0">
              <a:spcBef>
                <a:spcPct val="20000"/>
              </a:spcBef>
              <a:spcAft>
                <a:spcPct val="0"/>
              </a:spcAft>
              <a:buClr>
                <a:srgbClr val="FF0066"/>
              </a:buClr>
              <a:buSzPct val="90000"/>
              <a:buFont typeface="Wingdings" charset="0"/>
              <a:buChar char="Ø"/>
              <a:defRPr sz="2400">
                <a:solidFill>
                  <a:schemeClr val="tx1"/>
                </a:solidFill>
                <a:latin typeface="+mn-lt"/>
                <a:ea typeface="+mn-ea"/>
              </a:defRPr>
            </a:lvl2pPr>
            <a:lvl3pPr marL="1143000" indent="-228600" algn="l" rtl="0" eaLnBrk="0" fontAlgn="base" hangingPunct="0">
              <a:spcBef>
                <a:spcPct val="20000"/>
              </a:spcBef>
              <a:spcAft>
                <a:spcPct val="0"/>
              </a:spcAft>
              <a:buClr>
                <a:srgbClr val="FF0066"/>
              </a:buClr>
              <a:buSzPct val="60000"/>
              <a:buChar char="•"/>
              <a:defRPr sz="2000">
                <a:solidFill>
                  <a:schemeClr val="tx1"/>
                </a:solidFill>
                <a:latin typeface="+mn-lt"/>
                <a:ea typeface="+mn-ea"/>
              </a:defRPr>
            </a:lvl3pPr>
            <a:lvl4pPr marL="1600200" indent="-228600" algn="l" rtl="0" eaLnBrk="0" fontAlgn="base" hangingPunct="0">
              <a:spcBef>
                <a:spcPct val="20000"/>
              </a:spcBef>
              <a:spcAft>
                <a:spcPct val="0"/>
              </a:spcAft>
              <a:buClr>
                <a:schemeClr val="tx1"/>
              </a:buClr>
              <a:buChar char="–"/>
              <a:defRPr>
                <a:solidFill>
                  <a:schemeClr val="tx1"/>
                </a:solidFill>
                <a:latin typeface="+mn-lt"/>
                <a:ea typeface="+mn-ea"/>
              </a:defRPr>
            </a:lvl4pPr>
            <a:lvl5pPr marL="2057400" indent="-228600" algn="l" rtl="0" eaLnBrk="0" fontAlgn="base" hangingPunct="0">
              <a:spcBef>
                <a:spcPct val="20000"/>
              </a:spcBef>
              <a:spcAft>
                <a:spcPct val="0"/>
              </a:spcAft>
              <a:buClr>
                <a:schemeClr val="accent1"/>
              </a:buClr>
              <a:buChar char="•"/>
              <a:defRPr sz="1600">
                <a:solidFill>
                  <a:schemeClr val="tx1"/>
                </a:solidFill>
                <a:latin typeface="+mn-lt"/>
                <a:ea typeface="+mn-ea"/>
              </a:defRPr>
            </a:lvl5pPr>
            <a:lvl6pPr marL="2514600" indent="-228600" algn="l" rtl="0" fontAlgn="base">
              <a:spcBef>
                <a:spcPct val="20000"/>
              </a:spcBef>
              <a:spcAft>
                <a:spcPct val="0"/>
              </a:spcAft>
              <a:buClr>
                <a:schemeClr val="accent1"/>
              </a:buClr>
              <a:buChar char="•"/>
              <a:defRPr sz="1600">
                <a:solidFill>
                  <a:schemeClr val="tx1"/>
                </a:solidFill>
                <a:latin typeface="+mn-lt"/>
                <a:ea typeface="+mn-ea"/>
              </a:defRPr>
            </a:lvl6pPr>
            <a:lvl7pPr marL="2971800" indent="-228600" algn="l" rtl="0" fontAlgn="base">
              <a:spcBef>
                <a:spcPct val="20000"/>
              </a:spcBef>
              <a:spcAft>
                <a:spcPct val="0"/>
              </a:spcAft>
              <a:buClr>
                <a:schemeClr val="accent1"/>
              </a:buClr>
              <a:buChar char="•"/>
              <a:defRPr sz="1600">
                <a:solidFill>
                  <a:schemeClr val="tx1"/>
                </a:solidFill>
                <a:latin typeface="+mn-lt"/>
                <a:ea typeface="+mn-ea"/>
              </a:defRPr>
            </a:lvl7pPr>
            <a:lvl8pPr marL="3429000" indent="-228600" algn="l" rtl="0" fontAlgn="base">
              <a:spcBef>
                <a:spcPct val="20000"/>
              </a:spcBef>
              <a:spcAft>
                <a:spcPct val="0"/>
              </a:spcAft>
              <a:buClr>
                <a:schemeClr val="accent1"/>
              </a:buClr>
              <a:buChar char="•"/>
              <a:defRPr sz="1600">
                <a:solidFill>
                  <a:schemeClr val="tx1"/>
                </a:solidFill>
                <a:latin typeface="+mn-lt"/>
                <a:ea typeface="+mn-ea"/>
              </a:defRPr>
            </a:lvl8pPr>
            <a:lvl9pPr marL="3886200" indent="-228600" algn="l" rtl="0" fontAlgn="base">
              <a:spcBef>
                <a:spcPct val="20000"/>
              </a:spcBef>
              <a:spcAft>
                <a:spcPct val="0"/>
              </a:spcAft>
              <a:buClr>
                <a:schemeClr val="accent1"/>
              </a:buClr>
              <a:buChar char="•"/>
              <a:defRPr sz="1600">
                <a:solidFill>
                  <a:schemeClr val="tx1"/>
                </a:solidFill>
                <a:latin typeface="+mn-lt"/>
                <a:ea typeface="+mn-ea"/>
              </a:defRPr>
            </a:lvl9pPr>
          </a:lstStyle>
          <a:p>
            <a:pPr>
              <a:buClr>
                <a:srgbClr val="FF8000"/>
              </a:buClr>
              <a:buFont typeface="Wingdings" charset="2"/>
              <a:buChar char="Ø"/>
              <a:defRPr/>
            </a:pPr>
            <a:r>
              <a:rPr lang="en-US" sz="2000" b="0" dirty="0" err="1" smtClean="0"/>
              <a:t>WorkflowDefinitionReference</a:t>
            </a:r>
            <a:r>
              <a:rPr lang="en-US" sz="2000" b="0" dirty="0" smtClean="0"/>
              <a:t>= </a:t>
            </a:r>
            <a:r>
              <a:rPr lang="it-IT" sz="2000" b="0" dirty="0" smtClean="0"/>
              <a:t>1.3.6.1.4.1.19376.1.5.3.1.5.1</a:t>
            </a:r>
          </a:p>
          <a:p>
            <a:pPr>
              <a:buClr>
                <a:srgbClr val="FF8000"/>
              </a:buClr>
              <a:buFont typeface="Wingdings" charset="2"/>
              <a:buChar char="Ø"/>
              <a:defRPr/>
            </a:pPr>
            <a:r>
              <a:rPr lang="it-IT" sz="2000" b="0" dirty="0" err="1" smtClean="0"/>
              <a:t>WorkflowStatus</a:t>
            </a:r>
            <a:r>
              <a:rPr lang="it-IT" sz="2000" b="0" dirty="0" smtClean="0"/>
              <a:t>=OPEN</a:t>
            </a:r>
          </a:p>
          <a:p>
            <a:pPr>
              <a:buClr>
                <a:srgbClr val="FF8000"/>
              </a:buClr>
              <a:buFont typeface="Wingdings" charset="2"/>
              <a:buChar char="Ø"/>
              <a:defRPr/>
            </a:pPr>
            <a:r>
              <a:rPr lang="it-IT" sz="2000" b="0" dirty="0" err="1" smtClean="0"/>
              <a:t>Only</a:t>
            </a:r>
            <a:r>
              <a:rPr lang="it-IT" sz="2000" b="0" dirty="0" smtClean="0"/>
              <a:t> </a:t>
            </a:r>
            <a:r>
              <a:rPr lang="it-IT" sz="2000" b="0" dirty="0" err="1" smtClean="0"/>
              <a:t>one</a:t>
            </a:r>
            <a:r>
              <a:rPr lang="it-IT" sz="2000" b="0" dirty="0" smtClean="0"/>
              <a:t> task “</a:t>
            </a:r>
            <a:r>
              <a:rPr lang="it-IT" sz="2000" b="0" dirty="0" err="1" smtClean="0"/>
              <a:t>Referral</a:t>
            </a:r>
            <a:r>
              <a:rPr lang="it-IT" sz="2000" b="0" dirty="0" smtClean="0"/>
              <a:t> </a:t>
            </a:r>
            <a:r>
              <a:rPr lang="it-IT" sz="2000" b="0" dirty="0" err="1" smtClean="0"/>
              <a:t>Referred</a:t>
            </a:r>
            <a:r>
              <a:rPr lang="it-IT" sz="2000" b="0" dirty="0" smtClean="0"/>
              <a:t>” in status COMPLETED</a:t>
            </a:r>
          </a:p>
          <a:p>
            <a:pPr>
              <a:buClr>
                <a:srgbClr val="FF8000"/>
              </a:buClr>
              <a:buFont typeface="Wingdings" charset="2"/>
              <a:buChar char="Ø"/>
              <a:defRPr/>
            </a:pPr>
            <a:r>
              <a:rPr lang="it-IT" sz="2000" b="0" dirty="0" err="1" smtClean="0"/>
              <a:t>This</a:t>
            </a:r>
            <a:r>
              <a:rPr lang="it-IT" sz="2000" b="0" dirty="0" smtClean="0"/>
              <a:t> task </a:t>
            </a:r>
            <a:r>
              <a:rPr lang="it-IT" sz="2000" b="0" dirty="0" err="1" smtClean="0"/>
              <a:t>has</a:t>
            </a:r>
            <a:r>
              <a:rPr lang="it-IT" sz="2000" b="0" dirty="0"/>
              <a:t> </a:t>
            </a:r>
            <a:r>
              <a:rPr lang="it-IT" sz="2000" b="0" dirty="0" smtClean="0"/>
              <a:t>the “</a:t>
            </a:r>
            <a:r>
              <a:rPr lang="it-IT" sz="2000" b="0" dirty="0" err="1" smtClean="0"/>
              <a:t>eReferral</a:t>
            </a:r>
            <a:r>
              <a:rPr lang="it-IT" sz="2000" b="0" dirty="0" smtClean="0"/>
              <a:t>” attachment </a:t>
            </a:r>
            <a:r>
              <a:rPr lang="it-IT" sz="2000" b="0" dirty="0" err="1" smtClean="0"/>
              <a:t>as</a:t>
            </a:r>
            <a:r>
              <a:rPr lang="it-IT" sz="2000" b="0" dirty="0" smtClean="0"/>
              <a:t> output.</a:t>
            </a:r>
          </a:p>
          <a:p>
            <a:pPr marL="0" indent="0">
              <a:buClr>
                <a:srgbClr val="FF8000"/>
              </a:buClr>
              <a:buFont typeface="Wingdings" charset="0"/>
              <a:buNone/>
              <a:defRPr/>
            </a:pPr>
            <a:endParaRPr lang="it-IT" sz="2000" b="0" dirty="0" smtClean="0"/>
          </a:p>
          <a:p>
            <a:pPr marL="457200" lvl="1" indent="0">
              <a:buClr>
                <a:srgbClr val="FF8000"/>
              </a:buClr>
              <a:buFont typeface="Wingdings" charset="0"/>
              <a:buNone/>
              <a:defRPr/>
            </a:pPr>
            <a:endParaRPr lang="en-US" sz="1600" dirty="0" smtClean="0"/>
          </a:p>
        </p:txBody>
      </p:sp>
      <p:sp>
        <p:nvSpPr>
          <p:cNvPr id="14" name="Segnaposto contenuto 2"/>
          <p:cNvSpPr txBox="1">
            <a:spLocks/>
          </p:cNvSpPr>
          <p:nvPr/>
        </p:nvSpPr>
        <p:spPr bwMode="auto">
          <a:xfrm>
            <a:off x="4343400" y="3810000"/>
            <a:ext cx="48006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 uri="{FAA26D3D-D897-4be2-8F04-BA451C77F1D7}">
              <ma14:placeholderFlag xmlns:ma14="http://schemas.microsoft.com/office/mac/drawingml/2011/main" val="1"/>
            </a:ext>
          </a:extLst>
        </p:spPr>
        <p:txBody>
          <a:bodyPr/>
          <a:lstStyle>
            <a:lvl1pPr marL="342900" indent="-342900" algn="l" rtl="0" eaLnBrk="0" fontAlgn="base" hangingPunct="0">
              <a:spcBef>
                <a:spcPct val="20000"/>
              </a:spcBef>
              <a:spcAft>
                <a:spcPct val="20000"/>
              </a:spcAft>
              <a:buClr>
                <a:schemeClr val="accent1"/>
              </a:buClr>
              <a:buSzPct val="80000"/>
              <a:buFont typeface="Wingdings" charset="0"/>
              <a:buBlip>
                <a:blip r:embed="rId3"/>
              </a:buBlip>
              <a:defRPr sz="2800" b="1">
                <a:solidFill>
                  <a:schemeClr val="tx1"/>
                </a:solidFill>
                <a:latin typeface="+mn-lt"/>
                <a:ea typeface="+mn-ea"/>
                <a:cs typeface="ＭＳ Ｐゴシック" charset="0"/>
              </a:defRPr>
            </a:lvl1pPr>
            <a:lvl2pPr marL="742950" indent="-285750" algn="l" rtl="0" eaLnBrk="0" fontAlgn="base" hangingPunct="0">
              <a:spcBef>
                <a:spcPct val="20000"/>
              </a:spcBef>
              <a:spcAft>
                <a:spcPct val="0"/>
              </a:spcAft>
              <a:buClr>
                <a:srgbClr val="FF0066"/>
              </a:buClr>
              <a:buSzPct val="90000"/>
              <a:buFont typeface="Wingdings" charset="0"/>
              <a:buChar char="Ø"/>
              <a:defRPr sz="2400">
                <a:solidFill>
                  <a:schemeClr val="tx1"/>
                </a:solidFill>
                <a:latin typeface="+mn-lt"/>
                <a:ea typeface="+mn-ea"/>
              </a:defRPr>
            </a:lvl2pPr>
            <a:lvl3pPr marL="1143000" indent="-228600" algn="l" rtl="0" eaLnBrk="0" fontAlgn="base" hangingPunct="0">
              <a:spcBef>
                <a:spcPct val="20000"/>
              </a:spcBef>
              <a:spcAft>
                <a:spcPct val="0"/>
              </a:spcAft>
              <a:buClr>
                <a:srgbClr val="FF0066"/>
              </a:buClr>
              <a:buSzPct val="60000"/>
              <a:buChar char="•"/>
              <a:defRPr sz="2000">
                <a:solidFill>
                  <a:schemeClr val="tx1"/>
                </a:solidFill>
                <a:latin typeface="+mn-lt"/>
                <a:ea typeface="+mn-ea"/>
              </a:defRPr>
            </a:lvl3pPr>
            <a:lvl4pPr marL="1600200" indent="-228600" algn="l" rtl="0" eaLnBrk="0" fontAlgn="base" hangingPunct="0">
              <a:spcBef>
                <a:spcPct val="20000"/>
              </a:spcBef>
              <a:spcAft>
                <a:spcPct val="0"/>
              </a:spcAft>
              <a:buClr>
                <a:schemeClr val="tx1"/>
              </a:buClr>
              <a:buChar char="–"/>
              <a:defRPr>
                <a:solidFill>
                  <a:schemeClr val="tx1"/>
                </a:solidFill>
                <a:latin typeface="+mn-lt"/>
                <a:ea typeface="+mn-ea"/>
              </a:defRPr>
            </a:lvl4pPr>
            <a:lvl5pPr marL="2057400" indent="-228600" algn="l" rtl="0" eaLnBrk="0" fontAlgn="base" hangingPunct="0">
              <a:spcBef>
                <a:spcPct val="20000"/>
              </a:spcBef>
              <a:spcAft>
                <a:spcPct val="0"/>
              </a:spcAft>
              <a:buClr>
                <a:schemeClr val="accent1"/>
              </a:buClr>
              <a:buChar char="•"/>
              <a:defRPr sz="1600">
                <a:solidFill>
                  <a:schemeClr val="tx1"/>
                </a:solidFill>
                <a:latin typeface="+mn-lt"/>
                <a:ea typeface="+mn-ea"/>
              </a:defRPr>
            </a:lvl5pPr>
            <a:lvl6pPr marL="2514600" indent="-228600" algn="l" rtl="0" fontAlgn="base">
              <a:spcBef>
                <a:spcPct val="20000"/>
              </a:spcBef>
              <a:spcAft>
                <a:spcPct val="0"/>
              </a:spcAft>
              <a:buClr>
                <a:schemeClr val="accent1"/>
              </a:buClr>
              <a:buChar char="•"/>
              <a:defRPr sz="1600">
                <a:solidFill>
                  <a:schemeClr val="tx1"/>
                </a:solidFill>
                <a:latin typeface="+mn-lt"/>
                <a:ea typeface="+mn-ea"/>
              </a:defRPr>
            </a:lvl6pPr>
            <a:lvl7pPr marL="2971800" indent="-228600" algn="l" rtl="0" fontAlgn="base">
              <a:spcBef>
                <a:spcPct val="20000"/>
              </a:spcBef>
              <a:spcAft>
                <a:spcPct val="0"/>
              </a:spcAft>
              <a:buClr>
                <a:schemeClr val="accent1"/>
              </a:buClr>
              <a:buChar char="•"/>
              <a:defRPr sz="1600">
                <a:solidFill>
                  <a:schemeClr val="tx1"/>
                </a:solidFill>
                <a:latin typeface="+mn-lt"/>
                <a:ea typeface="+mn-ea"/>
              </a:defRPr>
            </a:lvl7pPr>
            <a:lvl8pPr marL="3429000" indent="-228600" algn="l" rtl="0" fontAlgn="base">
              <a:spcBef>
                <a:spcPct val="20000"/>
              </a:spcBef>
              <a:spcAft>
                <a:spcPct val="0"/>
              </a:spcAft>
              <a:buClr>
                <a:schemeClr val="accent1"/>
              </a:buClr>
              <a:buChar char="•"/>
              <a:defRPr sz="1600">
                <a:solidFill>
                  <a:schemeClr val="tx1"/>
                </a:solidFill>
                <a:latin typeface="+mn-lt"/>
                <a:ea typeface="+mn-ea"/>
              </a:defRPr>
            </a:lvl8pPr>
            <a:lvl9pPr marL="3886200" indent="-228600" algn="l" rtl="0" fontAlgn="base">
              <a:spcBef>
                <a:spcPct val="20000"/>
              </a:spcBef>
              <a:spcAft>
                <a:spcPct val="0"/>
              </a:spcAft>
              <a:buClr>
                <a:schemeClr val="accent1"/>
              </a:buClr>
              <a:buChar char="•"/>
              <a:defRPr sz="1600">
                <a:solidFill>
                  <a:schemeClr val="tx1"/>
                </a:solidFill>
                <a:latin typeface="+mn-lt"/>
                <a:ea typeface="+mn-ea"/>
              </a:defRPr>
            </a:lvl9pPr>
          </a:lstStyle>
          <a:p>
            <a:pPr marL="0" indent="0">
              <a:buClr>
                <a:srgbClr val="FF8000"/>
              </a:buClr>
              <a:buFont typeface="Wingdings" charset="0"/>
              <a:buNone/>
              <a:defRPr/>
            </a:pPr>
            <a:r>
              <a:rPr lang="it-IT" sz="2000" b="0" dirty="0" err="1" smtClean="0"/>
              <a:t>Documents</a:t>
            </a:r>
            <a:r>
              <a:rPr lang="it-IT" sz="2000" b="0" dirty="0" smtClean="0"/>
              <a:t> </a:t>
            </a:r>
            <a:r>
              <a:rPr lang="it-IT" sz="2000" b="0" dirty="0" err="1" smtClean="0"/>
              <a:t>produced</a:t>
            </a:r>
            <a:r>
              <a:rPr lang="it-IT" sz="2000" b="0" dirty="0" smtClean="0"/>
              <a:t> are </a:t>
            </a:r>
            <a:r>
              <a:rPr lang="it-IT" sz="2000" b="0" dirty="0" err="1" smtClean="0"/>
              <a:t>submitted</a:t>
            </a:r>
            <a:r>
              <a:rPr lang="it-IT" sz="2000" b="0" dirty="0" smtClean="0"/>
              <a:t> to the XDS </a:t>
            </a:r>
            <a:r>
              <a:rPr lang="it-IT" sz="2000" b="0" dirty="0" err="1" smtClean="0"/>
              <a:t>Infrastructure</a:t>
            </a:r>
            <a:endParaRPr lang="it-IT" sz="2000" b="0" dirty="0" smtClean="0"/>
          </a:p>
          <a:p>
            <a:pPr marL="457200" lvl="1" indent="0">
              <a:buClr>
                <a:srgbClr val="FF8000"/>
              </a:buClr>
              <a:buFont typeface="Wingdings" charset="0"/>
              <a:buNone/>
              <a:defRPr/>
            </a:pPr>
            <a:endParaRPr lang="en-US" sz="1600" dirty="0" smtClean="0"/>
          </a:p>
        </p:txBody>
      </p:sp>
      <p:sp>
        <p:nvSpPr>
          <p:cNvPr id="15" name="Segnaposto contenuto 2"/>
          <p:cNvSpPr txBox="1">
            <a:spLocks/>
          </p:cNvSpPr>
          <p:nvPr/>
        </p:nvSpPr>
        <p:spPr bwMode="auto">
          <a:xfrm>
            <a:off x="0" y="4953000"/>
            <a:ext cx="9296400" cy="129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 uri="{FAA26D3D-D897-4be2-8F04-BA451C77F1D7}">
              <ma14:placeholderFlag xmlns:ma14="http://schemas.microsoft.com/office/mac/drawingml/2011/main" val="1"/>
            </a:ext>
          </a:extLst>
        </p:spPr>
        <p:txBody>
          <a:bodyPr/>
          <a:lstStyle>
            <a:lvl1pPr marL="342900" indent="-342900" algn="l" rtl="0" eaLnBrk="0" fontAlgn="base" hangingPunct="0">
              <a:spcBef>
                <a:spcPct val="20000"/>
              </a:spcBef>
              <a:spcAft>
                <a:spcPct val="20000"/>
              </a:spcAft>
              <a:buClr>
                <a:schemeClr val="accent1"/>
              </a:buClr>
              <a:buSzPct val="80000"/>
              <a:buFont typeface="Wingdings" charset="0"/>
              <a:buBlip>
                <a:blip r:embed="rId3"/>
              </a:buBlip>
              <a:defRPr sz="2800" b="1">
                <a:solidFill>
                  <a:schemeClr val="tx1"/>
                </a:solidFill>
                <a:latin typeface="+mn-lt"/>
                <a:ea typeface="+mn-ea"/>
                <a:cs typeface="ＭＳ Ｐゴシック" charset="0"/>
              </a:defRPr>
            </a:lvl1pPr>
            <a:lvl2pPr marL="742950" indent="-285750" algn="l" rtl="0" eaLnBrk="0" fontAlgn="base" hangingPunct="0">
              <a:spcBef>
                <a:spcPct val="20000"/>
              </a:spcBef>
              <a:spcAft>
                <a:spcPct val="0"/>
              </a:spcAft>
              <a:buClr>
                <a:srgbClr val="FF0066"/>
              </a:buClr>
              <a:buSzPct val="90000"/>
              <a:buFont typeface="Wingdings" charset="0"/>
              <a:buChar char="Ø"/>
              <a:defRPr sz="2400">
                <a:solidFill>
                  <a:schemeClr val="tx1"/>
                </a:solidFill>
                <a:latin typeface="+mn-lt"/>
                <a:ea typeface="+mn-ea"/>
              </a:defRPr>
            </a:lvl2pPr>
            <a:lvl3pPr marL="1143000" indent="-228600" algn="l" rtl="0" eaLnBrk="0" fontAlgn="base" hangingPunct="0">
              <a:spcBef>
                <a:spcPct val="20000"/>
              </a:spcBef>
              <a:spcAft>
                <a:spcPct val="0"/>
              </a:spcAft>
              <a:buClr>
                <a:srgbClr val="FF0066"/>
              </a:buClr>
              <a:buSzPct val="60000"/>
              <a:buChar char="•"/>
              <a:defRPr sz="2000">
                <a:solidFill>
                  <a:schemeClr val="tx1"/>
                </a:solidFill>
                <a:latin typeface="+mn-lt"/>
                <a:ea typeface="+mn-ea"/>
              </a:defRPr>
            </a:lvl3pPr>
            <a:lvl4pPr marL="1600200" indent="-228600" algn="l" rtl="0" eaLnBrk="0" fontAlgn="base" hangingPunct="0">
              <a:spcBef>
                <a:spcPct val="20000"/>
              </a:spcBef>
              <a:spcAft>
                <a:spcPct val="0"/>
              </a:spcAft>
              <a:buClr>
                <a:schemeClr val="tx1"/>
              </a:buClr>
              <a:buChar char="–"/>
              <a:defRPr>
                <a:solidFill>
                  <a:schemeClr val="tx1"/>
                </a:solidFill>
                <a:latin typeface="+mn-lt"/>
                <a:ea typeface="+mn-ea"/>
              </a:defRPr>
            </a:lvl4pPr>
            <a:lvl5pPr marL="2057400" indent="-228600" algn="l" rtl="0" eaLnBrk="0" fontAlgn="base" hangingPunct="0">
              <a:spcBef>
                <a:spcPct val="20000"/>
              </a:spcBef>
              <a:spcAft>
                <a:spcPct val="0"/>
              </a:spcAft>
              <a:buClr>
                <a:schemeClr val="accent1"/>
              </a:buClr>
              <a:buChar char="•"/>
              <a:defRPr sz="1600">
                <a:solidFill>
                  <a:schemeClr val="tx1"/>
                </a:solidFill>
                <a:latin typeface="+mn-lt"/>
                <a:ea typeface="+mn-ea"/>
              </a:defRPr>
            </a:lvl5pPr>
            <a:lvl6pPr marL="2514600" indent="-228600" algn="l" rtl="0" fontAlgn="base">
              <a:spcBef>
                <a:spcPct val="20000"/>
              </a:spcBef>
              <a:spcAft>
                <a:spcPct val="0"/>
              </a:spcAft>
              <a:buClr>
                <a:schemeClr val="accent1"/>
              </a:buClr>
              <a:buChar char="•"/>
              <a:defRPr sz="1600">
                <a:solidFill>
                  <a:schemeClr val="tx1"/>
                </a:solidFill>
                <a:latin typeface="+mn-lt"/>
                <a:ea typeface="+mn-ea"/>
              </a:defRPr>
            </a:lvl6pPr>
            <a:lvl7pPr marL="2971800" indent="-228600" algn="l" rtl="0" fontAlgn="base">
              <a:spcBef>
                <a:spcPct val="20000"/>
              </a:spcBef>
              <a:spcAft>
                <a:spcPct val="0"/>
              </a:spcAft>
              <a:buClr>
                <a:schemeClr val="accent1"/>
              </a:buClr>
              <a:buChar char="•"/>
              <a:defRPr sz="1600">
                <a:solidFill>
                  <a:schemeClr val="tx1"/>
                </a:solidFill>
                <a:latin typeface="+mn-lt"/>
                <a:ea typeface="+mn-ea"/>
              </a:defRPr>
            </a:lvl7pPr>
            <a:lvl8pPr marL="3429000" indent="-228600" algn="l" rtl="0" fontAlgn="base">
              <a:spcBef>
                <a:spcPct val="20000"/>
              </a:spcBef>
              <a:spcAft>
                <a:spcPct val="0"/>
              </a:spcAft>
              <a:buClr>
                <a:schemeClr val="accent1"/>
              </a:buClr>
              <a:buChar char="•"/>
              <a:defRPr sz="1600">
                <a:solidFill>
                  <a:schemeClr val="tx1"/>
                </a:solidFill>
                <a:latin typeface="+mn-lt"/>
                <a:ea typeface="+mn-ea"/>
              </a:defRPr>
            </a:lvl8pPr>
            <a:lvl9pPr marL="3886200" indent="-228600" algn="l" rtl="0" fontAlgn="base">
              <a:spcBef>
                <a:spcPct val="20000"/>
              </a:spcBef>
              <a:spcAft>
                <a:spcPct val="0"/>
              </a:spcAft>
              <a:buClr>
                <a:schemeClr val="accent1"/>
              </a:buClr>
              <a:buChar char="•"/>
              <a:defRPr sz="1600">
                <a:solidFill>
                  <a:schemeClr val="tx1"/>
                </a:solidFill>
                <a:latin typeface="+mn-lt"/>
                <a:ea typeface="+mn-ea"/>
              </a:defRPr>
            </a:lvl9pPr>
          </a:lstStyle>
          <a:p>
            <a:pPr marL="0" indent="0">
              <a:buClr>
                <a:srgbClr val="FF8000"/>
              </a:buClr>
              <a:buFont typeface="Wingdings" charset="0"/>
              <a:buNone/>
              <a:defRPr/>
            </a:pPr>
            <a:r>
              <a:rPr lang="en-US" sz="2000" dirty="0"/>
              <a:t>T</a:t>
            </a:r>
            <a:r>
              <a:rPr lang="en-US" sz="2000" dirty="0" smtClean="0"/>
              <a:t>he </a:t>
            </a:r>
            <a:r>
              <a:rPr lang="en-US" sz="2000" dirty="0" err="1" smtClean="0"/>
              <a:t>eReferral</a:t>
            </a:r>
            <a:r>
              <a:rPr lang="en-US" sz="2000" dirty="0" smtClean="0"/>
              <a:t> document is now available, along with its related status tracked by the Workflow  Document,  to all the Document Consumer &amp; Referral Scheduler actors. </a:t>
            </a:r>
          </a:p>
        </p:txBody>
      </p:sp>
    </p:spTree>
    <p:extLst>
      <p:ext uri="{BB962C8B-B14F-4D97-AF65-F5344CB8AC3E}">
        <p14:creationId xmlns:p14="http://schemas.microsoft.com/office/powerpoint/2010/main" val="678569117"/>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457200" y="-55562"/>
            <a:ext cx="8229600" cy="1143000"/>
          </a:xfrm>
        </p:spPr>
        <p:txBody>
          <a:bodyPr/>
          <a:lstStyle/>
          <a:p>
            <a:pPr>
              <a:defRPr/>
            </a:pPr>
            <a:r>
              <a:rPr lang="it-IT" dirty="0" err="1" smtClean="0"/>
              <a:t>Referral</a:t>
            </a:r>
            <a:r>
              <a:rPr lang="it-IT" dirty="0" smtClean="0"/>
              <a:t> </a:t>
            </a:r>
            <a:r>
              <a:rPr lang="it-IT" dirty="0" err="1" smtClean="0"/>
              <a:t>Scheduling</a:t>
            </a:r>
            <a:endParaRPr lang="it-IT" dirty="0"/>
          </a:p>
        </p:txBody>
      </p:sp>
      <p:pic>
        <p:nvPicPr>
          <p:cNvPr id="38914" name="Immagine 4" descr="leopard-folder.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715000" y="1905000"/>
            <a:ext cx="3200400" cy="236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Segnaposto numero diapositiva 3"/>
          <p:cNvSpPr txBox="1">
            <a:spLocks/>
          </p:cNvSpPr>
          <p:nvPr/>
        </p:nvSpPr>
        <p:spPr bwMode="auto">
          <a:xfrm>
            <a:off x="7620000" y="63246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 uri="{FAA26D3D-D897-4be2-8F04-BA451C77F1D7}">
              <ma14:placeholderFlag xmlns:ma14="http://schemas.microsoft.com/office/mac/drawingml/2011/main" val="1"/>
            </a:ext>
          </a:extLst>
        </p:spPr>
        <p:txBody>
          <a:bodyPr lIns="92075" tIns="46038" rIns="92075" bIns="46038" anchor="ctr"/>
          <a:lstStyle>
            <a:defPPr>
              <a:defRPr lang="en-US"/>
            </a:defPPr>
            <a:lvl1pPr algn="ctr" rtl="0" fontAlgn="base">
              <a:spcBef>
                <a:spcPct val="0"/>
              </a:spcBef>
              <a:spcAft>
                <a:spcPct val="0"/>
              </a:spcAft>
              <a:buClrTx/>
              <a:buSzTx/>
              <a:buFontTx/>
              <a:buNone/>
              <a:defRPr sz="1600" b="1" kern="1200">
                <a:solidFill>
                  <a:schemeClr val="tx1"/>
                </a:solidFill>
                <a:effectLst/>
                <a:latin typeface="Times New Roman" charset="0"/>
                <a:ea typeface="ＭＳ Ｐゴシック" charset="0"/>
                <a:cs typeface="ＭＳ Ｐゴシック" charset="0"/>
              </a:defRPr>
            </a:lvl1pPr>
            <a:lvl2pPr marL="457200" algn="l" rtl="0" fontAlgn="base">
              <a:spcBef>
                <a:spcPct val="0"/>
              </a:spcBef>
              <a:spcAft>
                <a:spcPct val="0"/>
              </a:spcAft>
              <a:buClr>
                <a:schemeClr val="bg1"/>
              </a:buClr>
              <a:buSzPct val="100000"/>
              <a:buFont typeface="Wingdings" charset="0"/>
              <a:defRPr sz="3600" kern="1200">
                <a:solidFill>
                  <a:schemeClr val="tx1"/>
                </a:solidFill>
                <a:effectLst>
                  <a:outerShdw blurRad="38100" dist="38100" dir="2700000" algn="tl">
                    <a:srgbClr val="000000">
                      <a:alpha val="43137"/>
                    </a:srgbClr>
                  </a:outerShdw>
                </a:effectLst>
                <a:latin typeface="Arial" charset="0"/>
                <a:ea typeface="ＭＳ Ｐゴシック" charset="0"/>
                <a:cs typeface="ＭＳ Ｐゴシック" charset="0"/>
              </a:defRPr>
            </a:lvl2pPr>
            <a:lvl3pPr marL="914400" algn="l" rtl="0" fontAlgn="base">
              <a:spcBef>
                <a:spcPct val="0"/>
              </a:spcBef>
              <a:spcAft>
                <a:spcPct val="0"/>
              </a:spcAft>
              <a:buClr>
                <a:schemeClr val="bg1"/>
              </a:buClr>
              <a:buSzPct val="100000"/>
              <a:buFont typeface="Wingdings" charset="0"/>
              <a:defRPr sz="3600" kern="1200">
                <a:solidFill>
                  <a:schemeClr val="tx1"/>
                </a:solidFill>
                <a:effectLst>
                  <a:outerShdw blurRad="38100" dist="38100" dir="2700000" algn="tl">
                    <a:srgbClr val="000000">
                      <a:alpha val="43137"/>
                    </a:srgbClr>
                  </a:outerShdw>
                </a:effectLst>
                <a:latin typeface="Arial" charset="0"/>
                <a:ea typeface="ＭＳ Ｐゴシック" charset="0"/>
                <a:cs typeface="ＭＳ Ｐゴシック" charset="0"/>
              </a:defRPr>
            </a:lvl3pPr>
            <a:lvl4pPr marL="1371600" algn="l" rtl="0" fontAlgn="base">
              <a:spcBef>
                <a:spcPct val="0"/>
              </a:spcBef>
              <a:spcAft>
                <a:spcPct val="0"/>
              </a:spcAft>
              <a:buClr>
                <a:schemeClr val="bg1"/>
              </a:buClr>
              <a:buSzPct val="100000"/>
              <a:buFont typeface="Wingdings" charset="0"/>
              <a:defRPr sz="3600" kern="1200">
                <a:solidFill>
                  <a:schemeClr val="tx1"/>
                </a:solidFill>
                <a:effectLst>
                  <a:outerShdw blurRad="38100" dist="38100" dir="2700000" algn="tl">
                    <a:srgbClr val="000000">
                      <a:alpha val="43137"/>
                    </a:srgbClr>
                  </a:outerShdw>
                </a:effectLst>
                <a:latin typeface="Arial" charset="0"/>
                <a:ea typeface="ＭＳ Ｐゴシック" charset="0"/>
                <a:cs typeface="ＭＳ Ｐゴシック" charset="0"/>
              </a:defRPr>
            </a:lvl4pPr>
            <a:lvl5pPr marL="1828800" algn="l" rtl="0" fontAlgn="base">
              <a:spcBef>
                <a:spcPct val="0"/>
              </a:spcBef>
              <a:spcAft>
                <a:spcPct val="0"/>
              </a:spcAft>
              <a:buClr>
                <a:schemeClr val="bg1"/>
              </a:buClr>
              <a:buSzPct val="100000"/>
              <a:buFont typeface="Wingdings" charset="0"/>
              <a:defRPr sz="3600" kern="1200">
                <a:solidFill>
                  <a:schemeClr val="tx1"/>
                </a:solidFill>
                <a:effectLst>
                  <a:outerShdw blurRad="38100" dist="38100" dir="2700000" algn="tl">
                    <a:srgbClr val="000000">
                      <a:alpha val="43137"/>
                    </a:srgbClr>
                  </a:outerShdw>
                </a:effectLst>
                <a:latin typeface="Arial" charset="0"/>
                <a:ea typeface="ＭＳ Ｐゴシック" charset="0"/>
                <a:cs typeface="ＭＳ Ｐゴシック" charset="0"/>
              </a:defRPr>
            </a:lvl5pPr>
            <a:lvl6pPr marL="2286000" algn="l" defTabSz="457200" rtl="0" eaLnBrk="1" latinLnBrk="0" hangingPunct="1">
              <a:defRPr sz="3600" kern="1200">
                <a:solidFill>
                  <a:schemeClr val="tx1"/>
                </a:solidFill>
                <a:effectLst>
                  <a:outerShdw blurRad="38100" dist="38100" dir="2700000" algn="tl">
                    <a:srgbClr val="000000">
                      <a:alpha val="43137"/>
                    </a:srgbClr>
                  </a:outerShdw>
                </a:effectLst>
                <a:latin typeface="Arial" charset="0"/>
                <a:ea typeface="ＭＳ Ｐゴシック" charset="0"/>
                <a:cs typeface="ＭＳ Ｐゴシック" charset="0"/>
              </a:defRPr>
            </a:lvl6pPr>
            <a:lvl7pPr marL="2743200" algn="l" defTabSz="457200" rtl="0" eaLnBrk="1" latinLnBrk="0" hangingPunct="1">
              <a:defRPr sz="3600" kern="1200">
                <a:solidFill>
                  <a:schemeClr val="tx1"/>
                </a:solidFill>
                <a:effectLst>
                  <a:outerShdw blurRad="38100" dist="38100" dir="2700000" algn="tl">
                    <a:srgbClr val="000000">
                      <a:alpha val="43137"/>
                    </a:srgbClr>
                  </a:outerShdw>
                </a:effectLst>
                <a:latin typeface="Arial" charset="0"/>
                <a:ea typeface="ＭＳ Ｐゴシック" charset="0"/>
                <a:cs typeface="ＭＳ Ｐゴシック" charset="0"/>
              </a:defRPr>
            </a:lvl7pPr>
            <a:lvl8pPr marL="3200400" algn="l" defTabSz="457200" rtl="0" eaLnBrk="1" latinLnBrk="0" hangingPunct="1">
              <a:defRPr sz="3600" kern="1200">
                <a:solidFill>
                  <a:schemeClr val="tx1"/>
                </a:solidFill>
                <a:effectLst>
                  <a:outerShdw blurRad="38100" dist="38100" dir="2700000" algn="tl">
                    <a:srgbClr val="000000">
                      <a:alpha val="43137"/>
                    </a:srgbClr>
                  </a:outerShdw>
                </a:effectLst>
                <a:latin typeface="Arial" charset="0"/>
                <a:ea typeface="ＭＳ Ｐゴシック" charset="0"/>
                <a:cs typeface="ＭＳ Ｐゴシック" charset="0"/>
              </a:defRPr>
            </a:lvl8pPr>
            <a:lvl9pPr marL="3657600" algn="l" defTabSz="457200" rtl="0" eaLnBrk="1" latinLnBrk="0" hangingPunct="1">
              <a:defRPr sz="3600" kern="1200">
                <a:solidFill>
                  <a:schemeClr val="tx1"/>
                </a:solidFill>
                <a:effectLst>
                  <a:outerShdw blurRad="38100" dist="38100" dir="2700000" algn="tl">
                    <a:srgbClr val="000000">
                      <a:alpha val="43137"/>
                    </a:srgbClr>
                  </a:outerShdw>
                </a:effectLst>
                <a:latin typeface="Arial" charset="0"/>
                <a:ea typeface="ＭＳ Ｐゴシック" charset="0"/>
                <a:cs typeface="ＭＳ Ｐゴシック" charset="0"/>
              </a:defRPr>
            </a:lvl9pPr>
          </a:lstStyle>
          <a:p>
            <a:pPr>
              <a:defRPr/>
            </a:pPr>
            <a:fld id="{C5B633E7-0F03-7D4C-9326-CD788DEF8B9A}" type="slidenum">
              <a:rPr lang="en-US" smtClean="0"/>
              <a:pPr>
                <a:defRPr/>
              </a:pPr>
              <a:t>17</a:t>
            </a:fld>
            <a:endParaRPr lang="en-US" dirty="0"/>
          </a:p>
        </p:txBody>
      </p:sp>
      <p:sp>
        <p:nvSpPr>
          <p:cNvPr id="7" name="Segnaposto contenuto 2"/>
          <p:cNvSpPr>
            <a:spLocks noGrp="1"/>
          </p:cNvSpPr>
          <p:nvPr>
            <p:ph idx="1"/>
          </p:nvPr>
        </p:nvSpPr>
        <p:spPr>
          <a:xfrm>
            <a:off x="0" y="838200"/>
            <a:ext cx="9067800" cy="838200"/>
          </a:xfrm>
        </p:spPr>
        <p:txBody>
          <a:bodyPr>
            <a:noAutofit/>
          </a:bodyPr>
          <a:lstStyle/>
          <a:p>
            <a:pPr marL="0" indent="0">
              <a:buClr>
                <a:srgbClr val="FF8000"/>
              </a:buClr>
              <a:buFont typeface="Wingdings" charset="0"/>
              <a:buNone/>
              <a:defRPr/>
            </a:pPr>
            <a:r>
              <a:rPr lang="en-US" sz="2000" dirty="0" smtClean="0"/>
              <a:t>The HIS, as </a:t>
            </a:r>
            <a:r>
              <a:rPr lang="en-US" sz="2000" b="1" dirty="0" smtClean="0">
                <a:solidFill>
                  <a:srgbClr val="000000"/>
                </a:solidFill>
              </a:rPr>
              <a:t>Referral Scheduler</a:t>
            </a:r>
            <a:r>
              <a:rPr lang="en-US" sz="2000" dirty="0" smtClean="0"/>
              <a:t>, checks the status of the </a:t>
            </a:r>
            <a:r>
              <a:rPr lang="en-US" sz="2000" dirty="0" err="1" smtClean="0"/>
              <a:t>eReferral</a:t>
            </a:r>
            <a:r>
              <a:rPr lang="en-US" sz="2000" dirty="0" smtClean="0"/>
              <a:t> document consuming the Workflow Document related. The visit has not been scheduled yet (last task is “Referral Requested” in status COMPLETED). The Referral Scheduler took in charge the process updating the Workflow Document:</a:t>
            </a:r>
            <a:endParaRPr lang="en-US" sz="2000" b="0" dirty="0" smtClean="0"/>
          </a:p>
        </p:txBody>
      </p:sp>
      <p:sp>
        <p:nvSpPr>
          <p:cNvPr id="8" name="Angolo ripiegato 7"/>
          <p:cNvSpPr/>
          <p:nvPr/>
        </p:nvSpPr>
        <p:spPr bwMode="auto">
          <a:xfrm>
            <a:off x="7772400" y="2743200"/>
            <a:ext cx="914400" cy="838200"/>
          </a:xfrm>
          <a:prstGeom prst="foldedCorner">
            <a:avLst/>
          </a:prstGeom>
          <a:ln/>
          <a:extLst/>
        </p:spPr>
        <p:style>
          <a:lnRef idx="1">
            <a:schemeClr val="accent3"/>
          </a:lnRef>
          <a:fillRef idx="3">
            <a:schemeClr val="accent3"/>
          </a:fillRef>
          <a:effectRef idx="2">
            <a:schemeClr val="accent3"/>
          </a:effectRef>
          <a:fontRef idx="minor">
            <a:schemeClr val="lt1"/>
          </a:fontRef>
        </p:style>
        <p:txBody>
          <a:bodyPr lIns="92075" tIns="46038" rIns="92075" bIns="46038" anchor="ctr"/>
          <a:lstStyle/>
          <a:p>
            <a:pPr>
              <a:defRPr/>
            </a:pPr>
            <a:r>
              <a:rPr lang="it-IT" sz="1200" b="1" dirty="0" err="1">
                <a:solidFill>
                  <a:schemeClr val="bg2"/>
                </a:solidFill>
                <a:latin typeface="Arial" charset="0"/>
                <a:ea typeface="ＭＳ Ｐゴシック" charset="0"/>
              </a:rPr>
              <a:t>eReferral</a:t>
            </a:r>
            <a:r>
              <a:rPr lang="it-IT" sz="1200" b="1" dirty="0">
                <a:solidFill>
                  <a:schemeClr val="bg2"/>
                </a:solidFill>
                <a:latin typeface="Arial" charset="0"/>
                <a:ea typeface="ＭＳ Ｐゴシック" charset="0"/>
              </a:rPr>
              <a:t> </a:t>
            </a:r>
            <a:r>
              <a:rPr lang="it-IT" sz="1200" b="1" dirty="0" err="1">
                <a:solidFill>
                  <a:schemeClr val="bg2"/>
                </a:solidFill>
                <a:latin typeface="Arial" charset="0"/>
                <a:ea typeface="ＭＳ Ｐゴシック" charset="0"/>
              </a:rPr>
              <a:t>document</a:t>
            </a:r>
            <a:endParaRPr lang="it-IT" sz="1200" b="1" dirty="0">
              <a:solidFill>
                <a:schemeClr val="bg2"/>
              </a:solidFill>
              <a:latin typeface="Arial" charset="0"/>
              <a:ea typeface="ＭＳ Ｐゴシック" charset="0"/>
            </a:endParaRPr>
          </a:p>
        </p:txBody>
      </p:sp>
      <p:sp>
        <p:nvSpPr>
          <p:cNvPr id="9" name="Angolo ripiegato 8"/>
          <p:cNvSpPr/>
          <p:nvPr/>
        </p:nvSpPr>
        <p:spPr bwMode="auto">
          <a:xfrm>
            <a:off x="5943600" y="2971800"/>
            <a:ext cx="1219200" cy="914400"/>
          </a:xfrm>
          <a:prstGeom prst="foldedCorner">
            <a:avLst/>
          </a:prstGeom>
          <a:gradFill flip="none" rotWithShape="1">
            <a:gsLst>
              <a:gs pos="0">
                <a:schemeClr val="accent1">
                  <a:tint val="50000"/>
                  <a:satMod val="300000"/>
                  <a:alpha val="45000"/>
                </a:schemeClr>
              </a:gs>
              <a:gs pos="35000">
                <a:schemeClr val="accent1">
                  <a:tint val="37000"/>
                  <a:satMod val="300000"/>
                  <a:alpha val="45000"/>
                </a:schemeClr>
              </a:gs>
              <a:gs pos="100000">
                <a:schemeClr val="accent1">
                  <a:tint val="15000"/>
                  <a:satMod val="350000"/>
                  <a:alpha val="45000"/>
                </a:schemeClr>
              </a:gs>
            </a:gsLst>
            <a:lin ang="16200000" scaled="1"/>
            <a:tileRect/>
          </a:gradFill>
          <a:ln>
            <a:noFill/>
          </a:ln>
          <a:extLst/>
        </p:spPr>
        <p:style>
          <a:lnRef idx="1">
            <a:schemeClr val="accent1"/>
          </a:lnRef>
          <a:fillRef idx="2">
            <a:schemeClr val="accent1"/>
          </a:fillRef>
          <a:effectRef idx="1">
            <a:schemeClr val="accent1"/>
          </a:effectRef>
          <a:fontRef idx="minor">
            <a:schemeClr val="dk1"/>
          </a:fontRef>
        </p:style>
        <p:txBody>
          <a:bodyPr lIns="92075" tIns="46038" rIns="92075" bIns="46038" anchor="ctr"/>
          <a:lstStyle/>
          <a:p>
            <a:pPr>
              <a:defRPr/>
            </a:pPr>
            <a:r>
              <a:rPr lang="it-IT" sz="1200" b="1" dirty="0" err="1">
                <a:solidFill>
                  <a:schemeClr val="tx1">
                    <a:lumMod val="85000"/>
                  </a:schemeClr>
                </a:solidFill>
                <a:latin typeface="Arial" charset="0"/>
                <a:ea typeface="ＭＳ Ｐゴシック" charset="0"/>
              </a:rPr>
              <a:t>Workflow</a:t>
            </a:r>
            <a:r>
              <a:rPr lang="it-IT" sz="1200" b="1" dirty="0">
                <a:solidFill>
                  <a:schemeClr val="tx1">
                    <a:lumMod val="85000"/>
                  </a:schemeClr>
                </a:solidFill>
                <a:latin typeface="Arial" charset="0"/>
                <a:ea typeface="ＭＳ Ｐゴシック" charset="0"/>
              </a:rPr>
              <a:t> </a:t>
            </a:r>
            <a:r>
              <a:rPr lang="it-IT" sz="1200" b="1" dirty="0" err="1">
                <a:solidFill>
                  <a:schemeClr val="tx1">
                    <a:lumMod val="85000"/>
                  </a:schemeClr>
                </a:solidFill>
                <a:latin typeface="Arial" charset="0"/>
                <a:ea typeface="ＭＳ Ｐゴシック" charset="0"/>
              </a:rPr>
              <a:t>Document</a:t>
            </a:r>
            <a:r>
              <a:rPr lang="it-IT" sz="1200" b="1" dirty="0">
                <a:solidFill>
                  <a:schemeClr val="tx1">
                    <a:lumMod val="85000"/>
                  </a:schemeClr>
                </a:solidFill>
                <a:latin typeface="Arial" charset="0"/>
                <a:ea typeface="ＭＳ Ｐゴシック" charset="0"/>
              </a:rPr>
              <a:t> </a:t>
            </a:r>
          </a:p>
          <a:p>
            <a:pPr>
              <a:defRPr/>
            </a:pPr>
            <a:r>
              <a:rPr lang="it-IT" sz="1200" b="1" dirty="0">
                <a:solidFill>
                  <a:schemeClr val="tx1">
                    <a:lumMod val="85000"/>
                  </a:schemeClr>
                </a:solidFill>
                <a:latin typeface="Arial" charset="0"/>
                <a:ea typeface="ＭＳ Ｐゴシック" charset="0"/>
              </a:rPr>
              <a:t>Ver.1</a:t>
            </a:r>
          </a:p>
          <a:p>
            <a:pPr>
              <a:defRPr/>
            </a:pPr>
            <a:r>
              <a:rPr lang="it-IT" sz="1200" b="1" dirty="0">
                <a:solidFill>
                  <a:schemeClr val="tx1">
                    <a:lumMod val="85000"/>
                  </a:schemeClr>
                </a:solidFill>
                <a:latin typeface="Arial" charset="0"/>
                <a:ea typeface="ＭＳ Ｐゴシック" charset="0"/>
              </a:rPr>
              <a:t>DEPRECATED</a:t>
            </a:r>
          </a:p>
        </p:txBody>
      </p:sp>
      <p:sp>
        <p:nvSpPr>
          <p:cNvPr id="12" name="Segnaposto contenuto 2"/>
          <p:cNvSpPr txBox="1">
            <a:spLocks/>
          </p:cNvSpPr>
          <p:nvPr/>
        </p:nvSpPr>
        <p:spPr bwMode="auto">
          <a:xfrm>
            <a:off x="1588" y="2590800"/>
            <a:ext cx="5346700"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 uri="{FAA26D3D-D897-4be2-8F04-BA451C77F1D7}">
              <ma14:placeholderFlag xmlns:ma14="http://schemas.microsoft.com/office/mac/drawingml/2011/main" val="1"/>
            </a:ext>
          </a:extLst>
        </p:spPr>
        <p:txBody>
          <a:bodyPr/>
          <a:lstStyle>
            <a:lvl1pPr marL="342900" indent="-342900" algn="l" rtl="0" eaLnBrk="0" fontAlgn="base" hangingPunct="0">
              <a:spcBef>
                <a:spcPct val="20000"/>
              </a:spcBef>
              <a:spcAft>
                <a:spcPct val="20000"/>
              </a:spcAft>
              <a:buClr>
                <a:schemeClr val="accent1"/>
              </a:buClr>
              <a:buSzPct val="80000"/>
              <a:buFont typeface="Wingdings" charset="0"/>
              <a:buBlip>
                <a:blip r:embed="rId4"/>
              </a:buBlip>
              <a:defRPr sz="2800" b="1">
                <a:solidFill>
                  <a:schemeClr val="tx1"/>
                </a:solidFill>
                <a:latin typeface="+mn-lt"/>
                <a:ea typeface="+mn-ea"/>
                <a:cs typeface="ＭＳ Ｐゴシック" charset="0"/>
              </a:defRPr>
            </a:lvl1pPr>
            <a:lvl2pPr marL="742950" indent="-285750" algn="l" rtl="0" eaLnBrk="0" fontAlgn="base" hangingPunct="0">
              <a:spcBef>
                <a:spcPct val="20000"/>
              </a:spcBef>
              <a:spcAft>
                <a:spcPct val="0"/>
              </a:spcAft>
              <a:buClr>
                <a:srgbClr val="FF0066"/>
              </a:buClr>
              <a:buSzPct val="90000"/>
              <a:buFont typeface="Wingdings" charset="0"/>
              <a:buChar char="Ø"/>
              <a:defRPr sz="2400">
                <a:solidFill>
                  <a:schemeClr val="tx1"/>
                </a:solidFill>
                <a:latin typeface="+mn-lt"/>
                <a:ea typeface="+mn-ea"/>
              </a:defRPr>
            </a:lvl2pPr>
            <a:lvl3pPr marL="1143000" indent="-228600" algn="l" rtl="0" eaLnBrk="0" fontAlgn="base" hangingPunct="0">
              <a:spcBef>
                <a:spcPct val="20000"/>
              </a:spcBef>
              <a:spcAft>
                <a:spcPct val="0"/>
              </a:spcAft>
              <a:buClr>
                <a:srgbClr val="FF0066"/>
              </a:buClr>
              <a:buSzPct val="60000"/>
              <a:buChar char="•"/>
              <a:defRPr sz="2000">
                <a:solidFill>
                  <a:schemeClr val="tx1"/>
                </a:solidFill>
                <a:latin typeface="+mn-lt"/>
                <a:ea typeface="+mn-ea"/>
              </a:defRPr>
            </a:lvl3pPr>
            <a:lvl4pPr marL="1600200" indent="-228600" algn="l" rtl="0" eaLnBrk="0" fontAlgn="base" hangingPunct="0">
              <a:spcBef>
                <a:spcPct val="20000"/>
              </a:spcBef>
              <a:spcAft>
                <a:spcPct val="0"/>
              </a:spcAft>
              <a:buClr>
                <a:schemeClr val="tx1"/>
              </a:buClr>
              <a:buChar char="–"/>
              <a:defRPr>
                <a:solidFill>
                  <a:schemeClr val="tx1"/>
                </a:solidFill>
                <a:latin typeface="+mn-lt"/>
                <a:ea typeface="+mn-ea"/>
              </a:defRPr>
            </a:lvl4pPr>
            <a:lvl5pPr marL="2057400" indent="-228600" algn="l" rtl="0" eaLnBrk="0" fontAlgn="base" hangingPunct="0">
              <a:spcBef>
                <a:spcPct val="20000"/>
              </a:spcBef>
              <a:spcAft>
                <a:spcPct val="0"/>
              </a:spcAft>
              <a:buClr>
                <a:schemeClr val="accent1"/>
              </a:buClr>
              <a:buChar char="•"/>
              <a:defRPr sz="1600">
                <a:solidFill>
                  <a:schemeClr val="tx1"/>
                </a:solidFill>
                <a:latin typeface="+mn-lt"/>
                <a:ea typeface="+mn-ea"/>
              </a:defRPr>
            </a:lvl5pPr>
            <a:lvl6pPr marL="2514600" indent="-228600" algn="l" rtl="0" fontAlgn="base">
              <a:spcBef>
                <a:spcPct val="20000"/>
              </a:spcBef>
              <a:spcAft>
                <a:spcPct val="0"/>
              </a:spcAft>
              <a:buClr>
                <a:schemeClr val="accent1"/>
              </a:buClr>
              <a:buChar char="•"/>
              <a:defRPr sz="1600">
                <a:solidFill>
                  <a:schemeClr val="tx1"/>
                </a:solidFill>
                <a:latin typeface="+mn-lt"/>
                <a:ea typeface="+mn-ea"/>
              </a:defRPr>
            </a:lvl6pPr>
            <a:lvl7pPr marL="2971800" indent="-228600" algn="l" rtl="0" fontAlgn="base">
              <a:spcBef>
                <a:spcPct val="20000"/>
              </a:spcBef>
              <a:spcAft>
                <a:spcPct val="0"/>
              </a:spcAft>
              <a:buClr>
                <a:schemeClr val="accent1"/>
              </a:buClr>
              <a:buChar char="•"/>
              <a:defRPr sz="1600">
                <a:solidFill>
                  <a:schemeClr val="tx1"/>
                </a:solidFill>
                <a:latin typeface="+mn-lt"/>
                <a:ea typeface="+mn-ea"/>
              </a:defRPr>
            </a:lvl7pPr>
            <a:lvl8pPr marL="3429000" indent="-228600" algn="l" rtl="0" fontAlgn="base">
              <a:spcBef>
                <a:spcPct val="20000"/>
              </a:spcBef>
              <a:spcAft>
                <a:spcPct val="0"/>
              </a:spcAft>
              <a:buClr>
                <a:schemeClr val="accent1"/>
              </a:buClr>
              <a:buChar char="•"/>
              <a:defRPr sz="1600">
                <a:solidFill>
                  <a:schemeClr val="tx1"/>
                </a:solidFill>
                <a:latin typeface="+mn-lt"/>
                <a:ea typeface="+mn-ea"/>
              </a:defRPr>
            </a:lvl8pPr>
            <a:lvl9pPr marL="3886200" indent="-228600" algn="l" rtl="0" fontAlgn="base">
              <a:spcBef>
                <a:spcPct val="20000"/>
              </a:spcBef>
              <a:spcAft>
                <a:spcPct val="0"/>
              </a:spcAft>
              <a:buClr>
                <a:schemeClr val="accent1"/>
              </a:buClr>
              <a:buChar char="•"/>
              <a:defRPr sz="1600">
                <a:solidFill>
                  <a:schemeClr val="tx1"/>
                </a:solidFill>
                <a:latin typeface="+mn-lt"/>
                <a:ea typeface="+mn-ea"/>
              </a:defRPr>
            </a:lvl9pPr>
          </a:lstStyle>
          <a:p>
            <a:pPr>
              <a:buClr>
                <a:srgbClr val="FF8000"/>
              </a:buClr>
              <a:buFont typeface="Wingdings" charset="2"/>
              <a:buChar char="Ø"/>
              <a:defRPr/>
            </a:pPr>
            <a:r>
              <a:rPr lang="it-IT" sz="2000" b="0" dirty="0" err="1" smtClean="0"/>
              <a:t>Adding</a:t>
            </a:r>
            <a:r>
              <a:rPr lang="it-IT" sz="2000" b="0" dirty="0" smtClean="0"/>
              <a:t> a new task “</a:t>
            </a:r>
            <a:r>
              <a:rPr lang="it-IT" sz="2000" b="0" dirty="0" err="1" smtClean="0"/>
              <a:t>Referral</a:t>
            </a:r>
            <a:r>
              <a:rPr lang="it-IT" sz="2000" b="0" dirty="0" smtClean="0"/>
              <a:t> </a:t>
            </a:r>
            <a:r>
              <a:rPr lang="it-IT" sz="2000" b="0" dirty="0" err="1" smtClean="0"/>
              <a:t>Scheduled</a:t>
            </a:r>
            <a:r>
              <a:rPr lang="it-IT" sz="2000" b="0" dirty="0" smtClean="0"/>
              <a:t>” in status COMPLETED</a:t>
            </a:r>
          </a:p>
          <a:p>
            <a:pPr>
              <a:buClr>
                <a:srgbClr val="FF8000"/>
              </a:buClr>
              <a:buFont typeface="Wingdings" charset="2"/>
              <a:buChar char="Ø"/>
              <a:defRPr/>
            </a:pPr>
            <a:r>
              <a:rPr lang="it-IT" sz="2000" b="0" dirty="0" smtClean="0"/>
              <a:t>With the “</a:t>
            </a:r>
            <a:r>
              <a:rPr lang="it-IT" sz="2000" b="0" dirty="0" err="1" smtClean="0"/>
              <a:t>eReferral</a:t>
            </a:r>
            <a:r>
              <a:rPr lang="it-IT" sz="2000" b="0" dirty="0" smtClean="0"/>
              <a:t>” </a:t>
            </a:r>
            <a:r>
              <a:rPr lang="it-IT" sz="2000" b="0" dirty="0" err="1" smtClean="0"/>
              <a:t>document</a:t>
            </a:r>
            <a:r>
              <a:rPr lang="it-IT" sz="2000" b="0" dirty="0" smtClean="0"/>
              <a:t> </a:t>
            </a:r>
            <a:r>
              <a:rPr lang="it-IT" sz="2000" b="0" dirty="0" err="1" smtClean="0"/>
              <a:t>as</a:t>
            </a:r>
            <a:r>
              <a:rPr lang="it-IT" sz="2000" b="0" dirty="0" smtClean="0"/>
              <a:t> input of the task</a:t>
            </a:r>
          </a:p>
          <a:p>
            <a:pPr marL="457200" lvl="1" indent="0">
              <a:buClr>
                <a:srgbClr val="FF8000"/>
              </a:buClr>
              <a:buFont typeface="Wingdings" charset="0"/>
              <a:buNone/>
              <a:defRPr/>
            </a:pPr>
            <a:endParaRPr lang="en-US" sz="1600" dirty="0" smtClean="0"/>
          </a:p>
        </p:txBody>
      </p:sp>
      <p:sp>
        <p:nvSpPr>
          <p:cNvPr id="14" name="Segnaposto contenuto 2"/>
          <p:cNvSpPr txBox="1">
            <a:spLocks/>
          </p:cNvSpPr>
          <p:nvPr/>
        </p:nvSpPr>
        <p:spPr bwMode="auto">
          <a:xfrm>
            <a:off x="152400" y="4038600"/>
            <a:ext cx="8991600" cy="175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 uri="{FAA26D3D-D897-4be2-8F04-BA451C77F1D7}">
              <ma14:placeholderFlag xmlns:ma14="http://schemas.microsoft.com/office/mac/drawingml/2011/main" val="1"/>
            </a:ext>
          </a:extLst>
        </p:spPr>
        <p:txBody>
          <a:bodyPr/>
          <a:lstStyle>
            <a:lvl1pPr marL="342900" indent="-342900" algn="l" rtl="0" eaLnBrk="0" fontAlgn="base" hangingPunct="0">
              <a:spcBef>
                <a:spcPct val="20000"/>
              </a:spcBef>
              <a:spcAft>
                <a:spcPct val="20000"/>
              </a:spcAft>
              <a:buClr>
                <a:schemeClr val="accent1"/>
              </a:buClr>
              <a:buSzPct val="80000"/>
              <a:buFont typeface="Wingdings" charset="0"/>
              <a:buBlip>
                <a:blip r:embed="rId4"/>
              </a:buBlip>
              <a:defRPr sz="2800" b="1">
                <a:solidFill>
                  <a:schemeClr val="tx1"/>
                </a:solidFill>
                <a:latin typeface="+mn-lt"/>
                <a:ea typeface="+mn-ea"/>
                <a:cs typeface="ＭＳ Ｐゴシック" charset="0"/>
              </a:defRPr>
            </a:lvl1pPr>
            <a:lvl2pPr marL="742950" indent="-285750" algn="l" rtl="0" eaLnBrk="0" fontAlgn="base" hangingPunct="0">
              <a:spcBef>
                <a:spcPct val="20000"/>
              </a:spcBef>
              <a:spcAft>
                <a:spcPct val="0"/>
              </a:spcAft>
              <a:buClr>
                <a:srgbClr val="FF0066"/>
              </a:buClr>
              <a:buSzPct val="90000"/>
              <a:buFont typeface="Wingdings" charset="0"/>
              <a:buChar char="Ø"/>
              <a:defRPr sz="2400">
                <a:solidFill>
                  <a:schemeClr val="tx1"/>
                </a:solidFill>
                <a:latin typeface="+mn-lt"/>
                <a:ea typeface="+mn-ea"/>
              </a:defRPr>
            </a:lvl2pPr>
            <a:lvl3pPr marL="1143000" indent="-228600" algn="l" rtl="0" eaLnBrk="0" fontAlgn="base" hangingPunct="0">
              <a:spcBef>
                <a:spcPct val="20000"/>
              </a:spcBef>
              <a:spcAft>
                <a:spcPct val="0"/>
              </a:spcAft>
              <a:buClr>
                <a:srgbClr val="FF0066"/>
              </a:buClr>
              <a:buSzPct val="60000"/>
              <a:buChar char="•"/>
              <a:defRPr sz="2000">
                <a:solidFill>
                  <a:schemeClr val="tx1"/>
                </a:solidFill>
                <a:latin typeface="+mn-lt"/>
                <a:ea typeface="+mn-ea"/>
              </a:defRPr>
            </a:lvl3pPr>
            <a:lvl4pPr marL="1600200" indent="-228600" algn="l" rtl="0" eaLnBrk="0" fontAlgn="base" hangingPunct="0">
              <a:spcBef>
                <a:spcPct val="20000"/>
              </a:spcBef>
              <a:spcAft>
                <a:spcPct val="0"/>
              </a:spcAft>
              <a:buClr>
                <a:schemeClr val="tx1"/>
              </a:buClr>
              <a:buChar char="–"/>
              <a:defRPr>
                <a:solidFill>
                  <a:schemeClr val="tx1"/>
                </a:solidFill>
                <a:latin typeface="+mn-lt"/>
                <a:ea typeface="+mn-ea"/>
              </a:defRPr>
            </a:lvl4pPr>
            <a:lvl5pPr marL="2057400" indent="-228600" algn="l" rtl="0" eaLnBrk="0" fontAlgn="base" hangingPunct="0">
              <a:spcBef>
                <a:spcPct val="20000"/>
              </a:spcBef>
              <a:spcAft>
                <a:spcPct val="0"/>
              </a:spcAft>
              <a:buClr>
                <a:schemeClr val="accent1"/>
              </a:buClr>
              <a:buChar char="•"/>
              <a:defRPr sz="1600">
                <a:solidFill>
                  <a:schemeClr val="tx1"/>
                </a:solidFill>
                <a:latin typeface="+mn-lt"/>
                <a:ea typeface="+mn-ea"/>
              </a:defRPr>
            </a:lvl5pPr>
            <a:lvl6pPr marL="2514600" indent="-228600" algn="l" rtl="0" fontAlgn="base">
              <a:spcBef>
                <a:spcPct val="20000"/>
              </a:spcBef>
              <a:spcAft>
                <a:spcPct val="0"/>
              </a:spcAft>
              <a:buClr>
                <a:schemeClr val="accent1"/>
              </a:buClr>
              <a:buChar char="•"/>
              <a:defRPr sz="1600">
                <a:solidFill>
                  <a:schemeClr val="tx1"/>
                </a:solidFill>
                <a:latin typeface="+mn-lt"/>
                <a:ea typeface="+mn-ea"/>
              </a:defRPr>
            </a:lvl6pPr>
            <a:lvl7pPr marL="2971800" indent="-228600" algn="l" rtl="0" fontAlgn="base">
              <a:spcBef>
                <a:spcPct val="20000"/>
              </a:spcBef>
              <a:spcAft>
                <a:spcPct val="0"/>
              </a:spcAft>
              <a:buClr>
                <a:schemeClr val="accent1"/>
              </a:buClr>
              <a:buChar char="•"/>
              <a:defRPr sz="1600">
                <a:solidFill>
                  <a:schemeClr val="tx1"/>
                </a:solidFill>
                <a:latin typeface="+mn-lt"/>
                <a:ea typeface="+mn-ea"/>
              </a:defRPr>
            </a:lvl7pPr>
            <a:lvl8pPr marL="3429000" indent="-228600" algn="l" rtl="0" fontAlgn="base">
              <a:spcBef>
                <a:spcPct val="20000"/>
              </a:spcBef>
              <a:spcAft>
                <a:spcPct val="0"/>
              </a:spcAft>
              <a:buClr>
                <a:schemeClr val="accent1"/>
              </a:buClr>
              <a:buChar char="•"/>
              <a:defRPr sz="1600">
                <a:solidFill>
                  <a:schemeClr val="tx1"/>
                </a:solidFill>
                <a:latin typeface="+mn-lt"/>
                <a:ea typeface="+mn-ea"/>
              </a:defRPr>
            </a:lvl8pPr>
            <a:lvl9pPr marL="3886200" indent="-228600" algn="l" rtl="0" fontAlgn="base">
              <a:spcBef>
                <a:spcPct val="20000"/>
              </a:spcBef>
              <a:spcAft>
                <a:spcPct val="0"/>
              </a:spcAft>
              <a:buClr>
                <a:schemeClr val="accent1"/>
              </a:buClr>
              <a:buChar char="•"/>
              <a:defRPr sz="1600">
                <a:solidFill>
                  <a:schemeClr val="tx1"/>
                </a:solidFill>
                <a:latin typeface="+mn-lt"/>
                <a:ea typeface="+mn-ea"/>
              </a:defRPr>
            </a:lvl9pPr>
          </a:lstStyle>
          <a:p>
            <a:pPr marL="0" indent="0">
              <a:buClr>
                <a:srgbClr val="FF8000"/>
              </a:buClr>
              <a:buFont typeface="Wingdings" charset="0"/>
              <a:buNone/>
              <a:defRPr/>
            </a:pPr>
            <a:r>
              <a:rPr lang="en-US" sz="2000" dirty="0" smtClean="0"/>
              <a:t>The </a:t>
            </a:r>
            <a:r>
              <a:rPr lang="en-US" sz="2000" dirty="0" err="1" smtClean="0"/>
              <a:t>eReferral</a:t>
            </a:r>
            <a:r>
              <a:rPr lang="en-US" sz="2000" dirty="0" smtClean="0"/>
              <a:t> Document is now available for the Specialist that has to perform the visit.</a:t>
            </a:r>
          </a:p>
          <a:p>
            <a:pPr marL="0" indent="0">
              <a:buClr>
                <a:srgbClr val="FF8000"/>
              </a:buClr>
              <a:buFont typeface="Wingdings" charset="0"/>
              <a:buNone/>
              <a:defRPr/>
            </a:pPr>
            <a:r>
              <a:rPr lang="en-US" sz="2000" dirty="0" smtClean="0"/>
              <a:t>The visit can be cleared by the HCP, changing the status of the task “Referral Scheduled”:</a:t>
            </a:r>
          </a:p>
          <a:p>
            <a:pPr>
              <a:buClr>
                <a:srgbClr val="FF8000"/>
              </a:buClr>
              <a:buFont typeface="Wingdings" charset="2"/>
              <a:buChar char="Ø"/>
              <a:defRPr/>
            </a:pPr>
            <a:r>
              <a:rPr lang="en-US" sz="2000" dirty="0" smtClean="0"/>
              <a:t>IN_PROGRESS: needing to schedule again the visit (same HCP)</a:t>
            </a:r>
          </a:p>
          <a:p>
            <a:pPr>
              <a:buClr>
                <a:srgbClr val="FF8000"/>
              </a:buClr>
              <a:buFont typeface="Wingdings" charset="2"/>
              <a:buChar char="Ø"/>
              <a:defRPr/>
            </a:pPr>
            <a:r>
              <a:rPr lang="en-US" sz="2000" dirty="0" smtClean="0"/>
              <a:t>FAILED: </a:t>
            </a:r>
            <a:r>
              <a:rPr lang="en-US" sz="2000" dirty="0" err="1" smtClean="0"/>
              <a:t>eReferral</a:t>
            </a:r>
            <a:r>
              <a:rPr lang="en-US" sz="2000" dirty="0" smtClean="0"/>
              <a:t> is released by the HCP</a:t>
            </a:r>
            <a:endParaRPr lang="en-US" sz="2000" dirty="0"/>
          </a:p>
          <a:p>
            <a:pPr marL="0" indent="0">
              <a:buClr>
                <a:srgbClr val="FF8000"/>
              </a:buClr>
              <a:buFont typeface="Wingdings" charset="0"/>
              <a:buNone/>
              <a:defRPr/>
            </a:pPr>
            <a:endParaRPr lang="en-US" sz="2000" dirty="0" smtClean="0"/>
          </a:p>
        </p:txBody>
      </p:sp>
      <p:sp>
        <p:nvSpPr>
          <p:cNvPr id="15" name="Angolo ripiegato 14"/>
          <p:cNvSpPr/>
          <p:nvPr/>
        </p:nvSpPr>
        <p:spPr bwMode="auto">
          <a:xfrm>
            <a:off x="6477000" y="2667000"/>
            <a:ext cx="1066800" cy="914400"/>
          </a:xfrm>
          <a:prstGeom prst="foldedCorner">
            <a:avLst/>
          </a:prstGeom>
          <a:ln/>
          <a:extLst/>
        </p:spPr>
        <p:style>
          <a:lnRef idx="1">
            <a:schemeClr val="accent1"/>
          </a:lnRef>
          <a:fillRef idx="2">
            <a:schemeClr val="accent1"/>
          </a:fillRef>
          <a:effectRef idx="1">
            <a:schemeClr val="accent1"/>
          </a:effectRef>
          <a:fontRef idx="minor">
            <a:schemeClr val="dk1"/>
          </a:fontRef>
        </p:style>
        <p:txBody>
          <a:bodyPr lIns="92075" tIns="46038" rIns="92075" bIns="46038" anchor="ctr"/>
          <a:lstStyle/>
          <a:p>
            <a:pPr>
              <a:defRPr/>
            </a:pPr>
            <a:r>
              <a:rPr lang="it-IT" sz="1200" b="1" dirty="0" err="1">
                <a:solidFill>
                  <a:schemeClr val="bg2"/>
                </a:solidFill>
                <a:latin typeface="Arial" charset="0"/>
                <a:ea typeface="ＭＳ Ｐゴシック" charset="0"/>
              </a:rPr>
              <a:t>Workflow</a:t>
            </a:r>
            <a:r>
              <a:rPr lang="it-IT" sz="1200" b="1" dirty="0">
                <a:solidFill>
                  <a:schemeClr val="bg2"/>
                </a:solidFill>
                <a:latin typeface="Arial" charset="0"/>
                <a:ea typeface="ＭＳ Ｐゴシック" charset="0"/>
              </a:rPr>
              <a:t> </a:t>
            </a:r>
            <a:r>
              <a:rPr lang="it-IT" sz="1200" b="1" dirty="0" err="1">
                <a:solidFill>
                  <a:schemeClr val="bg2"/>
                </a:solidFill>
                <a:latin typeface="Arial" charset="0"/>
                <a:ea typeface="ＭＳ Ｐゴシック" charset="0"/>
              </a:rPr>
              <a:t>Document</a:t>
            </a:r>
            <a:r>
              <a:rPr lang="it-IT" sz="1200" b="1" dirty="0">
                <a:solidFill>
                  <a:schemeClr val="bg2"/>
                </a:solidFill>
                <a:latin typeface="Arial" charset="0"/>
                <a:ea typeface="ＭＳ Ｐゴシック" charset="0"/>
              </a:rPr>
              <a:t> </a:t>
            </a:r>
          </a:p>
          <a:p>
            <a:pPr>
              <a:defRPr/>
            </a:pPr>
            <a:r>
              <a:rPr lang="it-IT" sz="1200" b="1" dirty="0">
                <a:solidFill>
                  <a:schemeClr val="bg2"/>
                </a:solidFill>
                <a:latin typeface="Arial" charset="0"/>
                <a:ea typeface="ＭＳ Ｐゴシック" charset="0"/>
              </a:rPr>
              <a:t>Ver.2</a:t>
            </a:r>
          </a:p>
          <a:p>
            <a:pPr>
              <a:defRPr/>
            </a:pPr>
            <a:r>
              <a:rPr lang="it-IT" sz="1200" b="1" dirty="0">
                <a:solidFill>
                  <a:schemeClr val="bg2"/>
                </a:solidFill>
                <a:latin typeface="Arial" charset="0"/>
                <a:ea typeface="ＭＳ Ｐゴシック" charset="0"/>
              </a:rPr>
              <a:t>APPROVED</a:t>
            </a:r>
          </a:p>
        </p:txBody>
      </p:sp>
    </p:spTree>
    <p:extLst>
      <p:ext uri="{BB962C8B-B14F-4D97-AF65-F5344CB8AC3E}">
        <p14:creationId xmlns:p14="http://schemas.microsoft.com/office/powerpoint/2010/main" val="1427865563"/>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pPr>
              <a:defRPr/>
            </a:pPr>
            <a:r>
              <a:rPr lang="it-IT" dirty="0" smtClean="0"/>
              <a:t>Start of the </a:t>
            </a:r>
            <a:r>
              <a:rPr lang="it-IT" dirty="0" err="1" smtClean="0"/>
              <a:t>consultation</a:t>
            </a:r>
            <a:endParaRPr lang="it-IT" dirty="0"/>
          </a:p>
        </p:txBody>
      </p:sp>
      <p:sp>
        <p:nvSpPr>
          <p:cNvPr id="4" name="Segnaposto numero diapositiva 3"/>
          <p:cNvSpPr>
            <a:spLocks noGrp="1"/>
          </p:cNvSpPr>
          <p:nvPr>
            <p:ph type="sldNum" sz="quarter" idx="11"/>
          </p:nvPr>
        </p:nvSpPr>
        <p:spPr/>
        <p:txBody>
          <a:bodyPr/>
          <a:lstStyle/>
          <a:p>
            <a:pPr>
              <a:defRPr/>
            </a:pPr>
            <a:fld id="{A163400B-87AC-A248-9095-1B704CEE7EED}" type="slidenum">
              <a:rPr lang="en-US" smtClean="0"/>
              <a:pPr>
                <a:defRPr/>
              </a:pPr>
              <a:t>18</a:t>
            </a:fld>
            <a:endParaRPr lang="en-US"/>
          </a:p>
        </p:txBody>
      </p:sp>
      <p:sp>
        <p:nvSpPr>
          <p:cNvPr id="5" name="Segnaposto contenuto 2"/>
          <p:cNvSpPr>
            <a:spLocks noGrp="1"/>
          </p:cNvSpPr>
          <p:nvPr>
            <p:ph idx="1"/>
          </p:nvPr>
        </p:nvSpPr>
        <p:spPr>
          <a:xfrm>
            <a:off x="76200" y="1231900"/>
            <a:ext cx="9067800" cy="1524000"/>
          </a:xfrm>
        </p:spPr>
        <p:txBody>
          <a:bodyPr>
            <a:normAutofit fontScale="77500" lnSpcReduction="20000"/>
          </a:bodyPr>
          <a:lstStyle/>
          <a:p>
            <a:pPr marL="0" indent="0">
              <a:buClr>
                <a:srgbClr val="FF8000"/>
              </a:buClr>
              <a:buFont typeface="Wingdings" charset="0"/>
              <a:buNone/>
              <a:defRPr/>
            </a:pPr>
            <a:r>
              <a:rPr lang="en-US" sz="2900" dirty="0" smtClean="0"/>
              <a:t>The specialist’s software, as </a:t>
            </a:r>
            <a:r>
              <a:rPr lang="en-US" sz="2900" b="1" dirty="0" smtClean="0">
                <a:solidFill>
                  <a:srgbClr val="000000"/>
                </a:solidFill>
              </a:rPr>
              <a:t>Referral Performer, </a:t>
            </a:r>
            <a:r>
              <a:rPr lang="en-US" sz="2900" dirty="0" smtClean="0"/>
              <a:t>checks the status of the </a:t>
            </a:r>
            <a:r>
              <a:rPr lang="en-US" sz="2900" dirty="0" err="1" smtClean="0"/>
              <a:t>eReferral</a:t>
            </a:r>
            <a:r>
              <a:rPr lang="en-US" sz="2900" dirty="0" smtClean="0"/>
              <a:t> document consuming the Workflow Document related. The visit has  been scheduled (last task is “Referral Scheduled” in status COMPLETED). The Referral Performer starts the visit process updating the Workflow Document:</a:t>
            </a:r>
          </a:p>
          <a:p>
            <a:pPr marL="0" indent="0">
              <a:buClr>
                <a:srgbClr val="FF8000"/>
              </a:buClr>
              <a:buFont typeface="Wingdings" charset="0"/>
              <a:buNone/>
              <a:defRPr/>
            </a:pPr>
            <a:endParaRPr lang="en-US" sz="2000" b="0" dirty="0"/>
          </a:p>
          <a:p>
            <a:pPr marL="0" indent="0">
              <a:buClr>
                <a:srgbClr val="FF8000"/>
              </a:buClr>
              <a:buFont typeface="Wingdings" charset="0"/>
              <a:buNone/>
              <a:defRPr/>
            </a:pPr>
            <a:endParaRPr lang="en-US" sz="2000" b="0" dirty="0" smtClean="0"/>
          </a:p>
        </p:txBody>
      </p:sp>
      <p:pic>
        <p:nvPicPr>
          <p:cNvPr id="40964" name="Immagine 5" descr="leopard-folder.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715000" y="2209800"/>
            <a:ext cx="3200400" cy="236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Angolo ripiegato 6"/>
          <p:cNvSpPr/>
          <p:nvPr/>
        </p:nvSpPr>
        <p:spPr bwMode="auto">
          <a:xfrm>
            <a:off x="7772400" y="3048000"/>
            <a:ext cx="914400" cy="838200"/>
          </a:xfrm>
          <a:prstGeom prst="foldedCorner">
            <a:avLst/>
          </a:prstGeom>
          <a:ln/>
          <a:extLst/>
        </p:spPr>
        <p:style>
          <a:lnRef idx="1">
            <a:schemeClr val="accent3"/>
          </a:lnRef>
          <a:fillRef idx="3">
            <a:schemeClr val="accent3"/>
          </a:fillRef>
          <a:effectRef idx="2">
            <a:schemeClr val="accent3"/>
          </a:effectRef>
          <a:fontRef idx="minor">
            <a:schemeClr val="lt1"/>
          </a:fontRef>
        </p:style>
        <p:txBody>
          <a:bodyPr lIns="92075" tIns="46038" rIns="92075" bIns="46038" anchor="ctr"/>
          <a:lstStyle/>
          <a:p>
            <a:pPr>
              <a:defRPr/>
            </a:pPr>
            <a:r>
              <a:rPr lang="it-IT" sz="1200" b="1" dirty="0" err="1">
                <a:solidFill>
                  <a:schemeClr val="bg2"/>
                </a:solidFill>
                <a:latin typeface="Arial" charset="0"/>
                <a:ea typeface="ＭＳ Ｐゴシック" charset="0"/>
              </a:rPr>
              <a:t>eReferral</a:t>
            </a:r>
            <a:r>
              <a:rPr lang="it-IT" sz="1200" b="1" dirty="0">
                <a:solidFill>
                  <a:schemeClr val="bg2"/>
                </a:solidFill>
                <a:latin typeface="Arial" charset="0"/>
                <a:ea typeface="ＭＳ Ｐゴシック" charset="0"/>
              </a:rPr>
              <a:t> </a:t>
            </a:r>
            <a:r>
              <a:rPr lang="it-IT" sz="1200" b="1" dirty="0" err="1">
                <a:solidFill>
                  <a:schemeClr val="bg2"/>
                </a:solidFill>
                <a:latin typeface="Arial" charset="0"/>
                <a:ea typeface="ＭＳ Ｐゴシック" charset="0"/>
              </a:rPr>
              <a:t>document</a:t>
            </a:r>
            <a:endParaRPr lang="it-IT" sz="1200" b="1" dirty="0">
              <a:solidFill>
                <a:schemeClr val="bg2"/>
              </a:solidFill>
              <a:latin typeface="Arial" charset="0"/>
              <a:ea typeface="ＭＳ Ｐゴシック" charset="0"/>
            </a:endParaRPr>
          </a:p>
        </p:txBody>
      </p:sp>
      <p:sp>
        <p:nvSpPr>
          <p:cNvPr id="8" name="Angolo ripiegato 7"/>
          <p:cNvSpPr/>
          <p:nvPr/>
        </p:nvSpPr>
        <p:spPr bwMode="auto">
          <a:xfrm>
            <a:off x="5943600" y="3276600"/>
            <a:ext cx="1219200" cy="914400"/>
          </a:xfrm>
          <a:prstGeom prst="foldedCorner">
            <a:avLst/>
          </a:prstGeom>
          <a:gradFill flip="none" rotWithShape="1">
            <a:gsLst>
              <a:gs pos="0">
                <a:schemeClr val="accent1">
                  <a:tint val="50000"/>
                  <a:satMod val="300000"/>
                  <a:alpha val="45000"/>
                </a:schemeClr>
              </a:gs>
              <a:gs pos="35000">
                <a:schemeClr val="accent1">
                  <a:tint val="37000"/>
                  <a:satMod val="300000"/>
                  <a:alpha val="45000"/>
                </a:schemeClr>
              </a:gs>
              <a:gs pos="100000">
                <a:schemeClr val="accent1">
                  <a:tint val="15000"/>
                  <a:satMod val="350000"/>
                  <a:alpha val="45000"/>
                </a:schemeClr>
              </a:gs>
            </a:gsLst>
            <a:lin ang="16200000" scaled="1"/>
            <a:tileRect/>
          </a:gradFill>
          <a:ln>
            <a:noFill/>
          </a:ln>
          <a:extLst/>
        </p:spPr>
        <p:style>
          <a:lnRef idx="1">
            <a:schemeClr val="accent1"/>
          </a:lnRef>
          <a:fillRef idx="2">
            <a:schemeClr val="accent1"/>
          </a:fillRef>
          <a:effectRef idx="1">
            <a:schemeClr val="accent1"/>
          </a:effectRef>
          <a:fontRef idx="minor">
            <a:schemeClr val="dk1"/>
          </a:fontRef>
        </p:style>
        <p:txBody>
          <a:bodyPr lIns="92075" tIns="46038" rIns="92075" bIns="46038" anchor="ctr"/>
          <a:lstStyle/>
          <a:p>
            <a:pPr>
              <a:defRPr/>
            </a:pPr>
            <a:r>
              <a:rPr lang="it-IT" sz="1200" b="1" dirty="0" err="1">
                <a:solidFill>
                  <a:schemeClr val="tx1">
                    <a:lumMod val="85000"/>
                  </a:schemeClr>
                </a:solidFill>
                <a:latin typeface="Arial" charset="0"/>
                <a:ea typeface="ＭＳ Ｐゴシック" charset="0"/>
              </a:rPr>
              <a:t>Workflow</a:t>
            </a:r>
            <a:r>
              <a:rPr lang="it-IT" sz="1200" b="1" dirty="0">
                <a:solidFill>
                  <a:schemeClr val="tx1">
                    <a:lumMod val="85000"/>
                  </a:schemeClr>
                </a:solidFill>
                <a:latin typeface="Arial" charset="0"/>
                <a:ea typeface="ＭＳ Ｐゴシック" charset="0"/>
              </a:rPr>
              <a:t> </a:t>
            </a:r>
            <a:r>
              <a:rPr lang="it-IT" sz="1200" b="1" dirty="0" err="1">
                <a:solidFill>
                  <a:schemeClr val="tx1">
                    <a:lumMod val="85000"/>
                  </a:schemeClr>
                </a:solidFill>
                <a:latin typeface="Arial" charset="0"/>
                <a:ea typeface="ＭＳ Ｐゴシック" charset="0"/>
              </a:rPr>
              <a:t>Document</a:t>
            </a:r>
            <a:r>
              <a:rPr lang="it-IT" sz="1200" b="1" dirty="0">
                <a:solidFill>
                  <a:schemeClr val="tx1">
                    <a:lumMod val="85000"/>
                  </a:schemeClr>
                </a:solidFill>
                <a:latin typeface="Arial" charset="0"/>
                <a:ea typeface="ＭＳ Ｐゴシック" charset="0"/>
              </a:rPr>
              <a:t> </a:t>
            </a:r>
          </a:p>
          <a:p>
            <a:pPr>
              <a:defRPr/>
            </a:pPr>
            <a:r>
              <a:rPr lang="it-IT" sz="1200" b="1" dirty="0">
                <a:solidFill>
                  <a:schemeClr val="tx1">
                    <a:lumMod val="85000"/>
                  </a:schemeClr>
                </a:solidFill>
                <a:latin typeface="Arial" charset="0"/>
                <a:ea typeface="ＭＳ Ｐゴシック" charset="0"/>
              </a:rPr>
              <a:t>Ver.1</a:t>
            </a:r>
          </a:p>
          <a:p>
            <a:pPr>
              <a:defRPr/>
            </a:pPr>
            <a:r>
              <a:rPr lang="it-IT" sz="1200" b="1" dirty="0">
                <a:solidFill>
                  <a:schemeClr val="tx1">
                    <a:lumMod val="85000"/>
                  </a:schemeClr>
                </a:solidFill>
                <a:latin typeface="Arial" charset="0"/>
                <a:ea typeface="ＭＳ Ｐゴシック" charset="0"/>
              </a:rPr>
              <a:t>DEPRECATED</a:t>
            </a:r>
          </a:p>
        </p:txBody>
      </p:sp>
      <p:sp>
        <p:nvSpPr>
          <p:cNvPr id="9" name="Segnaposto contenuto 2"/>
          <p:cNvSpPr txBox="1">
            <a:spLocks/>
          </p:cNvSpPr>
          <p:nvPr/>
        </p:nvSpPr>
        <p:spPr bwMode="auto">
          <a:xfrm>
            <a:off x="1588" y="2895600"/>
            <a:ext cx="5346700"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 uri="{FAA26D3D-D897-4be2-8F04-BA451C77F1D7}">
              <ma14:placeholderFlag xmlns:ma14="http://schemas.microsoft.com/office/mac/drawingml/2011/main" val="1"/>
            </a:ext>
          </a:extLst>
        </p:spPr>
        <p:txBody>
          <a:bodyPr/>
          <a:lstStyle>
            <a:lvl1pPr marL="342900" indent="-342900" algn="l" rtl="0" eaLnBrk="0" fontAlgn="base" hangingPunct="0">
              <a:spcBef>
                <a:spcPct val="20000"/>
              </a:spcBef>
              <a:spcAft>
                <a:spcPct val="20000"/>
              </a:spcAft>
              <a:buClr>
                <a:schemeClr val="accent1"/>
              </a:buClr>
              <a:buSzPct val="80000"/>
              <a:buFont typeface="Wingdings" charset="0"/>
              <a:buBlip>
                <a:blip r:embed="rId3"/>
              </a:buBlip>
              <a:defRPr sz="2800" b="1">
                <a:solidFill>
                  <a:schemeClr val="tx1"/>
                </a:solidFill>
                <a:latin typeface="+mn-lt"/>
                <a:ea typeface="+mn-ea"/>
                <a:cs typeface="ＭＳ Ｐゴシック" charset="0"/>
              </a:defRPr>
            </a:lvl1pPr>
            <a:lvl2pPr marL="742950" indent="-285750" algn="l" rtl="0" eaLnBrk="0" fontAlgn="base" hangingPunct="0">
              <a:spcBef>
                <a:spcPct val="20000"/>
              </a:spcBef>
              <a:spcAft>
                <a:spcPct val="0"/>
              </a:spcAft>
              <a:buClr>
                <a:srgbClr val="FF0066"/>
              </a:buClr>
              <a:buSzPct val="90000"/>
              <a:buFont typeface="Wingdings" charset="0"/>
              <a:buChar char="Ø"/>
              <a:defRPr sz="2400">
                <a:solidFill>
                  <a:schemeClr val="tx1"/>
                </a:solidFill>
                <a:latin typeface="+mn-lt"/>
                <a:ea typeface="+mn-ea"/>
              </a:defRPr>
            </a:lvl2pPr>
            <a:lvl3pPr marL="1143000" indent="-228600" algn="l" rtl="0" eaLnBrk="0" fontAlgn="base" hangingPunct="0">
              <a:spcBef>
                <a:spcPct val="20000"/>
              </a:spcBef>
              <a:spcAft>
                <a:spcPct val="0"/>
              </a:spcAft>
              <a:buClr>
                <a:srgbClr val="FF0066"/>
              </a:buClr>
              <a:buSzPct val="60000"/>
              <a:buChar char="•"/>
              <a:defRPr sz="2000">
                <a:solidFill>
                  <a:schemeClr val="tx1"/>
                </a:solidFill>
                <a:latin typeface="+mn-lt"/>
                <a:ea typeface="+mn-ea"/>
              </a:defRPr>
            </a:lvl3pPr>
            <a:lvl4pPr marL="1600200" indent="-228600" algn="l" rtl="0" eaLnBrk="0" fontAlgn="base" hangingPunct="0">
              <a:spcBef>
                <a:spcPct val="20000"/>
              </a:spcBef>
              <a:spcAft>
                <a:spcPct val="0"/>
              </a:spcAft>
              <a:buClr>
                <a:schemeClr val="tx1"/>
              </a:buClr>
              <a:buChar char="–"/>
              <a:defRPr>
                <a:solidFill>
                  <a:schemeClr val="tx1"/>
                </a:solidFill>
                <a:latin typeface="+mn-lt"/>
                <a:ea typeface="+mn-ea"/>
              </a:defRPr>
            </a:lvl4pPr>
            <a:lvl5pPr marL="2057400" indent="-228600" algn="l" rtl="0" eaLnBrk="0" fontAlgn="base" hangingPunct="0">
              <a:spcBef>
                <a:spcPct val="20000"/>
              </a:spcBef>
              <a:spcAft>
                <a:spcPct val="0"/>
              </a:spcAft>
              <a:buClr>
                <a:schemeClr val="accent1"/>
              </a:buClr>
              <a:buChar char="•"/>
              <a:defRPr sz="1600">
                <a:solidFill>
                  <a:schemeClr val="tx1"/>
                </a:solidFill>
                <a:latin typeface="+mn-lt"/>
                <a:ea typeface="+mn-ea"/>
              </a:defRPr>
            </a:lvl5pPr>
            <a:lvl6pPr marL="2514600" indent="-228600" algn="l" rtl="0" fontAlgn="base">
              <a:spcBef>
                <a:spcPct val="20000"/>
              </a:spcBef>
              <a:spcAft>
                <a:spcPct val="0"/>
              </a:spcAft>
              <a:buClr>
                <a:schemeClr val="accent1"/>
              </a:buClr>
              <a:buChar char="•"/>
              <a:defRPr sz="1600">
                <a:solidFill>
                  <a:schemeClr val="tx1"/>
                </a:solidFill>
                <a:latin typeface="+mn-lt"/>
                <a:ea typeface="+mn-ea"/>
              </a:defRPr>
            </a:lvl6pPr>
            <a:lvl7pPr marL="2971800" indent="-228600" algn="l" rtl="0" fontAlgn="base">
              <a:spcBef>
                <a:spcPct val="20000"/>
              </a:spcBef>
              <a:spcAft>
                <a:spcPct val="0"/>
              </a:spcAft>
              <a:buClr>
                <a:schemeClr val="accent1"/>
              </a:buClr>
              <a:buChar char="•"/>
              <a:defRPr sz="1600">
                <a:solidFill>
                  <a:schemeClr val="tx1"/>
                </a:solidFill>
                <a:latin typeface="+mn-lt"/>
                <a:ea typeface="+mn-ea"/>
              </a:defRPr>
            </a:lvl7pPr>
            <a:lvl8pPr marL="3429000" indent="-228600" algn="l" rtl="0" fontAlgn="base">
              <a:spcBef>
                <a:spcPct val="20000"/>
              </a:spcBef>
              <a:spcAft>
                <a:spcPct val="0"/>
              </a:spcAft>
              <a:buClr>
                <a:schemeClr val="accent1"/>
              </a:buClr>
              <a:buChar char="•"/>
              <a:defRPr sz="1600">
                <a:solidFill>
                  <a:schemeClr val="tx1"/>
                </a:solidFill>
                <a:latin typeface="+mn-lt"/>
                <a:ea typeface="+mn-ea"/>
              </a:defRPr>
            </a:lvl8pPr>
            <a:lvl9pPr marL="3886200" indent="-228600" algn="l" rtl="0" fontAlgn="base">
              <a:spcBef>
                <a:spcPct val="20000"/>
              </a:spcBef>
              <a:spcAft>
                <a:spcPct val="0"/>
              </a:spcAft>
              <a:buClr>
                <a:schemeClr val="accent1"/>
              </a:buClr>
              <a:buChar char="•"/>
              <a:defRPr sz="1600">
                <a:solidFill>
                  <a:schemeClr val="tx1"/>
                </a:solidFill>
                <a:latin typeface="+mn-lt"/>
                <a:ea typeface="+mn-ea"/>
              </a:defRPr>
            </a:lvl9pPr>
          </a:lstStyle>
          <a:p>
            <a:pPr>
              <a:buClr>
                <a:srgbClr val="FF8000"/>
              </a:buClr>
              <a:buFont typeface="Wingdings" charset="2"/>
              <a:buChar char="Ø"/>
              <a:defRPr/>
            </a:pPr>
            <a:r>
              <a:rPr lang="it-IT" sz="2000" b="0" dirty="0" err="1" smtClean="0"/>
              <a:t>Adding</a:t>
            </a:r>
            <a:r>
              <a:rPr lang="it-IT" sz="2000" b="0" dirty="0" smtClean="0"/>
              <a:t> a new task “</a:t>
            </a:r>
            <a:r>
              <a:rPr lang="it-IT" sz="2000" b="0" dirty="0" err="1" smtClean="0"/>
              <a:t>Referral</a:t>
            </a:r>
            <a:r>
              <a:rPr lang="it-IT" sz="2000" b="0" dirty="0" smtClean="0"/>
              <a:t> </a:t>
            </a:r>
            <a:r>
              <a:rPr lang="it-IT" sz="2000" b="0" dirty="0" err="1" smtClean="0"/>
              <a:t>Referred</a:t>
            </a:r>
            <a:r>
              <a:rPr lang="it-IT" sz="2000" b="0" dirty="0" smtClean="0"/>
              <a:t>” in status IN_PROGRESS</a:t>
            </a:r>
          </a:p>
          <a:p>
            <a:pPr>
              <a:buClr>
                <a:srgbClr val="FF8000"/>
              </a:buClr>
              <a:buFont typeface="Wingdings" charset="2"/>
              <a:buChar char="Ø"/>
              <a:defRPr/>
            </a:pPr>
            <a:r>
              <a:rPr lang="it-IT" sz="2000" b="0" dirty="0" smtClean="0"/>
              <a:t>With the “</a:t>
            </a:r>
            <a:r>
              <a:rPr lang="it-IT" sz="2000" b="0" dirty="0" err="1" smtClean="0"/>
              <a:t>eReferral</a:t>
            </a:r>
            <a:r>
              <a:rPr lang="it-IT" sz="2000" b="0" dirty="0" smtClean="0"/>
              <a:t>” </a:t>
            </a:r>
            <a:r>
              <a:rPr lang="it-IT" sz="2000" b="0" dirty="0" err="1" smtClean="0"/>
              <a:t>document</a:t>
            </a:r>
            <a:r>
              <a:rPr lang="it-IT" sz="2000" b="0" dirty="0" smtClean="0"/>
              <a:t> </a:t>
            </a:r>
            <a:r>
              <a:rPr lang="it-IT" sz="2000" b="0" dirty="0" err="1" smtClean="0"/>
              <a:t>as</a:t>
            </a:r>
            <a:r>
              <a:rPr lang="it-IT" sz="2000" b="0" dirty="0" smtClean="0"/>
              <a:t> input of the task</a:t>
            </a:r>
          </a:p>
          <a:p>
            <a:pPr marL="0" indent="0">
              <a:buClr>
                <a:srgbClr val="FF8000"/>
              </a:buClr>
              <a:buFont typeface="Wingdings" charset="0"/>
              <a:buNone/>
              <a:defRPr/>
            </a:pPr>
            <a:endParaRPr lang="it-IT" sz="2000" b="0" dirty="0" smtClean="0"/>
          </a:p>
          <a:p>
            <a:pPr marL="457200" lvl="1" indent="0">
              <a:buClr>
                <a:srgbClr val="FF8000"/>
              </a:buClr>
              <a:buFont typeface="Wingdings" charset="0"/>
              <a:buNone/>
              <a:defRPr/>
            </a:pPr>
            <a:endParaRPr lang="en-US" sz="1600" dirty="0" smtClean="0"/>
          </a:p>
        </p:txBody>
      </p:sp>
      <p:sp>
        <p:nvSpPr>
          <p:cNvPr id="11" name="Angolo ripiegato 10"/>
          <p:cNvSpPr/>
          <p:nvPr/>
        </p:nvSpPr>
        <p:spPr bwMode="auto">
          <a:xfrm>
            <a:off x="6172200" y="3124200"/>
            <a:ext cx="1219200" cy="914400"/>
          </a:xfrm>
          <a:prstGeom prst="foldedCorner">
            <a:avLst/>
          </a:prstGeom>
          <a:gradFill flip="none" rotWithShape="1">
            <a:gsLst>
              <a:gs pos="0">
                <a:schemeClr val="accent1">
                  <a:tint val="50000"/>
                  <a:satMod val="300000"/>
                  <a:alpha val="45000"/>
                </a:schemeClr>
              </a:gs>
              <a:gs pos="35000">
                <a:schemeClr val="accent1">
                  <a:tint val="37000"/>
                  <a:satMod val="300000"/>
                  <a:alpha val="45000"/>
                </a:schemeClr>
              </a:gs>
              <a:gs pos="100000">
                <a:schemeClr val="accent1">
                  <a:tint val="15000"/>
                  <a:satMod val="350000"/>
                  <a:alpha val="45000"/>
                </a:schemeClr>
              </a:gs>
            </a:gsLst>
            <a:lin ang="16200000" scaled="1"/>
            <a:tileRect/>
          </a:gradFill>
          <a:ln>
            <a:noFill/>
          </a:ln>
          <a:extLst/>
        </p:spPr>
        <p:style>
          <a:lnRef idx="1">
            <a:schemeClr val="accent1"/>
          </a:lnRef>
          <a:fillRef idx="2">
            <a:schemeClr val="accent1"/>
          </a:fillRef>
          <a:effectRef idx="1">
            <a:schemeClr val="accent1"/>
          </a:effectRef>
          <a:fontRef idx="minor">
            <a:schemeClr val="dk1"/>
          </a:fontRef>
        </p:style>
        <p:txBody>
          <a:bodyPr lIns="92075" tIns="46038" rIns="92075" bIns="46038" anchor="ctr"/>
          <a:lstStyle/>
          <a:p>
            <a:pPr>
              <a:defRPr/>
            </a:pPr>
            <a:r>
              <a:rPr lang="it-IT" sz="1200" b="1" dirty="0" err="1">
                <a:solidFill>
                  <a:schemeClr val="tx1">
                    <a:lumMod val="85000"/>
                  </a:schemeClr>
                </a:solidFill>
                <a:latin typeface="Arial" charset="0"/>
                <a:ea typeface="ＭＳ Ｐゴシック" charset="0"/>
              </a:rPr>
              <a:t>Workflow</a:t>
            </a:r>
            <a:r>
              <a:rPr lang="it-IT" sz="1200" b="1" dirty="0">
                <a:solidFill>
                  <a:schemeClr val="tx1">
                    <a:lumMod val="85000"/>
                  </a:schemeClr>
                </a:solidFill>
                <a:latin typeface="Arial" charset="0"/>
                <a:ea typeface="ＭＳ Ｐゴシック" charset="0"/>
              </a:rPr>
              <a:t> </a:t>
            </a:r>
            <a:r>
              <a:rPr lang="it-IT" sz="1200" b="1" dirty="0" err="1">
                <a:solidFill>
                  <a:schemeClr val="tx1">
                    <a:lumMod val="85000"/>
                  </a:schemeClr>
                </a:solidFill>
                <a:latin typeface="Arial" charset="0"/>
                <a:ea typeface="ＭＳ Ｐゴシック" charset="0"/>
              </a:rPr>
              <a:t>Document</a:t>
            </a:r>
            <a:r>
              <a:rPr lang="it-IT" sz="1200" b="1" dirty="0">
                <a:solidFill>
                  <a:schemeClr val="tx1">
                    <a:lumMod val="85000"/>
                  </a:schemeClr>
                </a:solidFill>
                <a:latin typeface="Arial" charset="0"/>
                <a:ea typeface="ＭＳ Ｐゴシック" charset="0"/>
              </a:rPr>
              <a:t> </a:t>
            </a:r>
          </a:p>
          <a:p>
            <a:pPr>
              <a:defRPr/>
            </a:pPr>
            <a:r>
              <a:rPr lang="it-IT" sz="1200" b="1" dirty="0">
                <a:solidFill>
                  <a:schemeClr val="tx1">
                    <a:lumMod val="85000"/>
                  </a:schemeClr>
                </a:solidFill>
                <a:latin typeface="Arial" charset="0"/>
                <a:ea typeface="ＭＳ Ｐゴシック" charset="0"/>
              </a:rPr>
              <a:t>Ver.2</a:t>
            </a:r>
          </a:p>
          <a:p>
            <a:pPr>
              <a:defRPr/>
            </a:pPr>
            <a:r>
              <a:rPr lang="it-IT" sz="1200" b="1" dirty="0">
                <a:solidFill>
                  <a:schemeClr val="tx1">
                    <a:lumMod val="85000"/>
                  </a:schemeClr>
                </a:solidFill>
                <a:latin typeface="Arial" charset="0"/>
                <a:ea typeface="ＭＳ Ｐゴシック" charset="0"/>
              </a:rPr>
              <a:t>DEPRECATED</a:t>
            </a:r>
          </a:p>
        </p:txBody>
      </p:sp>
      <p:sp>
        <p:nvSpPr>
          <p:cNvPr id="10" name="Angolo ripiegato 9"/>
          <p:cNvSpPr/>
          <p:nvPr/>
        </p:nvSpPr>
        <p:spPr bwMode="auto">
          <a:xfrm>
            <a:off x="6477000" y="2971800"/>
            <a:ext cx="1066800" cy="914400"/>
          </a:xfrm>
          <a:prstGeom prst="foldedCorner">
            <a:avLst/>
          </a:prstGeom>
          <a:ln/>
          <a:extLst/>
        </p:spPr>
        <p:style>
          <a:lnRef idx="1">
            <a:schemeClr val="accent1"/>
          </a:lnRef>
          <a:fillRef idx="2">
            <a:schemeClr val="accent1"/>
          </a:fillRef>
          <a:effectRef idx="1">
            <a:schemeClr val="accent1"/>
          </a:effectRef>
          <a:fontRef idx="minor">
            <a:schemeClr val="dk1"/>
          </a:fontRef>
        </p:style>
        <p:txBody>
          <a:bodyPr lIns="92075" tIns="46038" rIns="92075" bIns="46038" anchor="ctr"/>
          <a:lstStyle/>
          <a:p>
            <a:pPr>
              <a:defRPr/>
            </a:pPr>
            <a:r>
              <a:rPr lang="it-IT" sz="1200" b="1" dirty="0" err="1">
                <a:solidFill>
                  <a:schemeClr val="bg2"/>
                </a:solidFill>
                <a:latin typeface="Arial" charset="0"/>
                <a:ea typeface="ＭＳ Ｐゴシック" charset="0"/>
              </a:rPr>
              <a:t>Workflow</a:t>
            </a:r>
            <a:r>
              <a:rPr lang="it-IT" sz="1200" b="1" dirty="0">
                <a:solidFill>
                  <a:schemeClr val="bg2"/>
                </a:solidFill>
                <a:latin typeface="Arial" charset="0"/>
                <a:ea typeface="ＭＳ Ｐゴシック" charset="0"/>
              </a:rPr>
              <a:t> </a:t>
            </a:r>
            <a:r>
              <a:rPr lang="it-IT" sz="1200" b="1" dirty="0" err="1">
                <a:solidFill>
                  <a:schemeClr val="bg2"/>
                </a:solidFill>
                <a:latin typeface="Arial" charset="0"/>
                <a:ea typeface="ＭＳ Ｐゴシック" charset="0"/>
              </a:rPr>
              <a:t>Document</a:t>
            </a:r>
            <a:r>
              <a:rPr lang="it-IT" sz="1200" b="1" dirty="0">
                <a:solidFill>
                  <a:schemeClr val="bg2"/>
                </a:solidFill>
                <a:latin typeface="Arial" charset="0"/>
                <a:ea typeface="ＭＳ Ｐゴシック" charset="0"/>
              </a:rPr>
              <a:t> </a:t>
            </a:r>
          </a:p>
          <a:p>
            <a:pPr>
              <a:defRPr/>
            </a:pPr>
            <a:r>
              <a:rPr lang="it-IT" sz="1200" b="1" dirty="0">
                <a:solidFill>
                  <a:schemeClr val="bg2"/>
                </a:solidFill>
                <a:latin typeface="Arial" charset="0"/>
                <a:ea typeface="ＭＳ Ｐゴシック" charset="0"/>
              </a:rPr>
              <a:t>Ver.3</a:t>
            </a:r>
          </a:p>
          <a:p>
            <a:pPr>
              <a:defRPr/>
            </a:pPr>
            <a:r>
              <a:rPr lang="it-IT" sz="1200" b="1" dirty="0">
                <a:solidFill>
                  <a:schemeClr val="bg2"/>
                </a:solidFill>
                <a:latin typeface="Arial" charset="0"/>
                <a:ea typeface="ＭＳ Ｐゴシック" charset="0"/>
              </a:rPr>
              <a:t>APPROVED</a:t>
            </a:r>
          </a:p>
        </p:txBody>
      </p:sp>
      <p:sp>
        <p:nvSpPr>
          <p:cNvPr id="12" name="Segnaposto contenuto 2"/>
          <p:cNvSpPr txBox="1">
            <a:spLocks/>
          </p:cNvSpPr>
          <p:nvPr/>
        </p:nvSpPr>
        <p:spPr bwMode="auto">
          <a:xfrm>
            <a:off x="152400" y="4876800"/>
            <a:ext cx="8991600" cy="175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 uri="{FAA26D3D-D897-4be2-8F04-BA451C77F1D7}">
              <ma14:placeholderFlag xmlns:ma14="http://schemas.microsoft.com/office/mac/drawingml/2011/main" val="1"/>
            </a:ext>
          </a:extLst>
        </p:spPr>
        <p:txBody>
          <a:bodyPr/>
          <a:lstStyle>
            <a:lvl1pPr marL="342900" indent="-342900" algn="l" rtl="0" eaLnBrk="0" fontAlgn="base" hangingPunct="0">
              <a:spcBef>
                <a:spcPct val="20000"/>
              </a:spcBef>
              <a:spcAft>
                <a:spcPct val="20000"/>
              </a:spcAft>
              <a:buClr>
                <a:schemeClr val="accent1"/>
              </a:buClr>
              <a:buSzPct val="80000"/>
              <a:buFont typeface="Wingdings" charset="0"/>
              <a:buBlip>
                <a:blip r:embed="rId3"/>
              </a:buBlip>
              <a:defRPr sz="2800" b="1">
                <a:solidFill>
                  <a:schemeClr val="tx1"/>
                </a:solidFill>
                <a:latin typeface="+mn-lt"/>
                <a:ea typeface="+mn-ea"/>
                <a:cs typeface="ＭＳ Ｐゴシック" charset="0"/>
              </a:defRPr>
            </a:lvl1pPr>
            <a:lvl2pPr marL="742950" indent="-285750" algn="l" rtl="0" eaLnBrk="0" fontAlgn="base" hangingPunct="0">
              <a:spcBef>
                <a:spcPct val="20000"/>
              </a:spcBef>
              <a:spcAft>
                <a:spcPct val="0"/>
              </a:spcAft>
              <a:buClr>
                <a:srgbClr val="FF0066"/>
              </a:buClr>
              <a:buSzPct val="90000"/>
              <a:buFont typeface="Wingdings" charset="0"/>
              <a:buChar char="Ø"/>
              <a:defRPr sz="2400">
                <a:solidFill>
                  <a:schemeClr val="tx1"/>
                </a:solidFill>
                <a:latin typeface="+mn-lt"/>
                <a:ea typeface="+mn-ea"/>
              </a:defRPr>
            </a:lvl2pPr>
            <a:lvl3pPr marL="1143000" indent="-228600" algn="l" rtl="0" eaLnBrk="0" fontAlgn="base" hangingPunct="0">
              <a:spcBef>
                <a:spcPct val="20000"/>
              </a:spcBef>
              <a:spcAft>
                <a:spcPct val="0"/>
              </a:spcAft>
              <a:buClr>
                <a:srgbClr val="FF0066"/>
              </a:buClr>
              <a:buSzPct val="60000"/>
              <a:buChar char="•"/>
              <a:defRPr sz="2000">
                <a:solidFill>
                  <a:schemeClr val="tx1"/>
                </a:solidFill>
                <a:latin typeface="+mn-lt"/>
                <a:ea typeface="+mn-ea"/>
              </a:defRPr>
            </a:lvl3pPr>
            <a:lvl4pPr marL="1600200" indent="-228600" algn="l" rtl="0" eaLnBrk="0" fontAlgn="base" hangingPunct="0">
              <a:spcBef>
                <a:spcPct val="20000"/>
              </a:spcBef>
              <a:spcAft>
                <a:spcPct val="0"/>
              </a:spcAft>
              <a:buClr>
                <a:schemeClr val="tx1"/>
              </a:buClr>
              <a:buChar char="–"/>
              <a:defRPr>
                <a:solidFill>
                  <a:schemeClr val="tx1"/>
                </a:solidFill>
                <a:latin typeface="+mn-lt"/>
                <a:ea typeface="+mn-ea"/>
              </a:defRPr>
            </a:lvl4pPr>
            <a:lvl5pPr marL="2057400" indent="-228600" algn="l" rtl="0" eaLnBrk="0" fontAlgn="base" hangingPunct="0">
              <a:spcBef>
                <a:spcPct val="20000"/>
              </a:spcBef>
              <a:spcAft>
                <a:spcPct val="0"/>
              </a:spcAft>
              <a:buClr>
                <a:schemeClr val="accent1"/>
              </a:buClr>
              <a:buChar char="•"/>
              <a:defRPr sz="1600">
                <a:solidFill>
                  <a:schemeClr val="tx1"/>
                </a:solidFill>
                <a:latin typeface="+mn-lt"/>
                <a:ea typeface="+mn-ea"/>
              </a:defRPr>
            </a:lvl5pPr>
            <a:lvl6pPr marL="2514600" indent="-228600" algn="l" rtl="0" fontAlgn="base">
              <a:spcBef>
                <a:spcPct val="20000"/>
              </a:spcBef>
              <a:spcAft>
                <a:spcPct val="0"/>
              </a:spcAft>
              <a:buClr>
                <a:schemeClr val="accent1"/>
              </a:buClr>
              <a:buChar char="•"/>
              <a:defRPr sz="1600">
                <a:solidFill>
                  <a:schemeClr val="tx1"/>
                </a:solidFill>
                <a:latin typeface="+mn-lt"/>
                <a:ea typeface="+mn-ea"/>
              </a:defRPr>
            </a:lvl6pPr>
            <a:lvl7pPr marL="2971800" indent="-228600" algn="l" rtl="0" fontAlgn="base">
              <a:spcBef>
                <a:spcPct val="20000"/>
              </a:spcBef>
              <a:spcAft>
                <a:spcPct val="0"/>
              </a:spcAft>
              <a:buClr>
                <a:schemeClr val="accent1"/>
              </a:buClr>
              <a:buChar char="•"/>
              <a:defRPr sz="1600">
                <a:solidFill>
                  <a:schemeClr val="tx1"/>
                </a:solidFill>
                <a:latin typeface="+mn-lt"/>
                <a:ea typeface="+mn-ea"/>
              </a:defRPr>
            </a:lvl7pPr>
            <a:lvl8pPr marL="3429000" indent="-228600" algn="l" rtl="0" fontAlgn="base">
              <a:spcBef>
                <a:spcPct val="20000"/>
              </a:spcBef>
              <a:spcAft>
                <a:spcPct val="0"/>
              </a:spcAft>
              <a:buClr>
                <a:schemeClr val="accent1"/>
              </a:buClr>
              <a:buChar char="•"/>
              <a:defRPr sz="1600">
                <a:solidFill>
                  <a:schemeClr val="tx1"/>
                </a:solidFill>
                <a:latin typeface="+mn-lt"/>
                <a:ea typeface="+mn-ea"/>
              </a:defRPr>
            </a:lvl8pPr>
            <a:lvl9pPr marL="3886200" indent="-228600" algn="l" rtl="0" fontAlgn="base">
              <a:spcBef>
                <a:spcPct val="20000"/>
              </a:spcBef>
              <a:spcAft>
                <a:spcPct val="0"/>
              </a:spcAft>
              <a:buClr>
                <a:schemeClr val="accent1"/>
              </a:buClr>
              <a:buChar char="•"/>
              <a:defRPr sz="1600">
                <a:solidFill>
                  <a:schemeClr val="tx1"/>
                </a:solidFill>
                <a:latin typeface="+mn-lt"/>
                <a:ea typeface="+mn-ea"/>
              </a:defRPr>
            </a:lvl9pPr>
          </a:lstStyle>
          <a:p>
            <a:pPr marL="0" indent="0">
              <a:buClr>
                <a:srgbClr val="FF8000"/>
              </a:buClr>
              <a:buFont typeface="Wingdings" charset="0"/>
              <a:buNone/>
              <a:defRPr/>
            </a:pPr>
            <a:r>
              <a:rPr lang="en-US" sz="2000" dirty="0" smtClean="0"/>
              <a:t>The visit process is in execution.</a:t>
            </a:r>
          </a:p>
        </p:txBody>
      </p:sp>
    </p:spTree>
    <p:extLst>
      <p:ext uri="{BB962C8B-B14F-4D97-AF65-F5344CB8AC3E}">
        <p14:creationId xmlns:p14="http://schemas.microsoft.com/office/powerpoint/2010/main" val="2901315285"/>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pPr>
              <a:defRPr/>
            </a:pPr>
            <a:r>
              <a:rPr lang="it-IT" dirty="0" smtClean="0"/>
              <a:t>End of the </a:t>
            </a:r>
            <a:r>
              <a:rPr lang="it-IT" dirty="0" err="1" smtClean="0"/>
              <a:t>consultation</a:t>
            </a:r>
            <a:endParaRPr lang="it-IT" dirty="0"/>
          </a:p>
        </p:txBody>
      </p:sp>
      <p:sp>
        <p:nvSpPr>
          <p:cNvPr id="4" name="Segnaposto numero diapositiva 3"/>
          <p:cNvSpPr>
            <a:spLocks noGrp="1"/>
          </p:cNvSpPr>
          <p:nvPr>
            <p:ph type="sldNum" sz="quarter" idx="11"/>
          </p:nvPr>
        </p:nvSpPr>
        <p:spPr/>
        <p:txBody>
          <a:bodyPr/>
          <a:lstStyle/>
          <a:p>
            <a:pPr>
              <a:defRPr/>
            </a:pPr>
            <a:fld id="{1A7365FC-A174-884B-BA51-F4F037CA3CED}" type="slidenum">
              <a:rPr lang="en-US" smtClean="0"/>
              <a:pPr>
                <a:defRPr/>
              </a:pPr>
              <a:t>19</a:t>
            </a:fld>
            <a:endParaRPr lang="en-US"/>
          </a:p>
        </p:txBody>
      </p:sp>
      <p:sp>
        <p:nvSpPr>
          <p:cNvPr id="5" name="Segnaposto contenuto 2"/>
          <p:cNvSpPr>
            <a:spLocks noGrp="1"/>
          </p:cNvSpPr>
          <p:nvPr>
            <p:ph idx="1"/>
          </p:nvPr>
        </p:nvSpPr>
        <p:spPr>
          <a:xfrm>
            <a:off x="76200" y="1257300"/>
            <a:ext cx="9067800" cy="838200"/>
          </a:xfrm>
        </p:spPr>
        <p:txBody>
          <a:bodyPr>
            <a:normAutofit fontScale="92500" lnSpcReduction="20000"/>
          </a:bodyPr>
          <a:lstStyle/>
          <a:p>
            <a:pPr marL="0" indent="0">
              <a:buClr>
                <a:srgbClr val="FF8000"/>
              </a:buClr>
              <a:buFont typeface="Wingdings" charset="0"/>
              <a:buNone/>
              <a:defRPr/>
            </a:pPr>
            <a:r>
              <a:rPr lang="en-US" sz="2000" dirty="0" smtClean="0"/>
              <a:t>The specialist’s software, as </a:t>
            </a:r>
            <a:r>
              <a:rPr lang="en-US" sz="2000" b="1" dirty="0" smtClean="0">
                <a:solidFill>
                  <a:srgbClr val="000000"/>
                </a:solidFill>
              </a:rPr>
              <a:t>Referral Performer</a:t>
            </a:r>
            <a:r>
              <a:rPr lang="en-US" sz="2000" dirty="0" smtClean="0"/>
              <a:t>, completes the visit process producing the “Clinical Report Of The Visit” and closes the Referral process completing the Referral Referred task:</a:t>
            </a:r>
          </a:p>
          <a:p>
            <a:pPr marL="0" indent="0">
              <a:buClr>
                <a:srgbClr val="FF8000"/>
              </a:buClr>
              <a:buFont typeface="Wingdings" charset="0"/>
              <a:buNone/>
              <a:defRPr/>
            </a:pPr>
            <a:endParaRPr lang="en-US" sz="2000" dirty="0" smtClean="0"/>
          </a:p>
          <a:p>
            <a:pPr marL="0" indent="0">
              <a:buClr>
                <a:srgbClr val="FF8000"/>
              </a:buClr>
              <a:buFont typeface="Wingdings" charset="0"/>
              <a:buNone/>
              <a:defRPr/>
            </a:pPr>
            <a:endParaRPr lang="en-US" sz="2000" b="0" dirty="0"/>
          </a:p>
          <a:p>
            <a:pPr marL="0" indent="0">
              <a:buClr>
                <a:srgbClr val="FF8000"/>
              </a:buClr>
              <a:buFont typeface="Wingdings" charset="0"/>
              <a:buNone/>
              <a:defRPr/>
            </a:pPr>
            <a:endParaRPr lang="en-US" sz="2000" b="0" dirty="0" smtClean="0"/>
          </a:p>
        </p:txBody>
      </p:sp>
      <p:pic>
        <p:nvPicPr>
          <p:cNvPr id="41988" name="Immagine 5" descr="leopard-folder.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638800" y="1600200"/>
            <a:ext cx="32004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Angolo ripiegato 6"/>
          <p:cNvSpPr/>
          <p:nvPr/>
        </p:nvSpPr>
        <p:spPr bwMode="auto">
          <a:xfrm>
            <a:off x="7772400" y="2819400"/>
            <a:ext cx="914400" cy="838200"/>
          </a:xfrm>
          <a:prstGeom prst="foldedCorner">
            <a:avLst/>
          </a:prstGeom>
          <a:ln/>
          <a:extLst/>
        </p:spPr>
        <p:style>
          <a:lnRef idx="1">
            <a:schemeClr val="accent3"/>
          </a:lnRef>
          <a:fillRef idx="3">
            <a:schemeClr val="accent3"/>
          </a:fillRef>
          <a:effectRef idx="2">
            <a:schemeClr val="accent3"/>
          </a:effectRef>
          <a:fontRef idx="minor">
            <a:schemeClr val="lt1"/>
          </a:fontRef>
        </p:style>
        <p:txBody>
          <a:bodyPr lIns="92075" tIns="46038" rIns="92075" bIns="46038" anchor="ctr"/>
          <a:lstStyle/>
          <a:p>
            <a:pPr>
              <a:defRPr/>
            </a:pPr>
            <a:r>
              <a:rPr lang="it-IT" sz="1200" b="1" dirty="0" err="1">
                <a:solidFill>
                  <a:schemeClr val="bg2"/>
                </a:solidFill>
                <a:latin typeface="Arial" charset="0"/>
                <a:ea typeface="ＭＳ Ｐゴシック" charset="0"/>
              </a:rPr>
              <a:t>eReferral</a:t>
            </a:r>
            <a:r>
              <a:rPr lang="it-IT" sz="1200" b="1" dirty="0">
                <a:solidFill>
                  <a:schemeClr val="bg2"/>
                </a:solidFill>
                <a:latin typeface="Arial" charset="0"/>
                <a:ea typeface="ＭＳ Ｐゴシック" charset="0"/>
              </a:rPr>
              <a:t> </a:t>
            </a:r>
            <a:r>
              <a:rPr lang="it-IT" sz="1200" b="1" dirty="0" err="1">
                <a:solidFill>
                  <a:schemeClr val="bg2"/>
                </a:solidFill>
                <a:latin typeface="Arial" charset="0"/>
                <a:ea typeface="ＭＳ Ｐゴシック" charset="0"/>
              </a:rPr>
              <a:t>document</a:t>
            </a:r>
            <a:endParaRPr lang="it-IT" sz="1200" b="1" dirty="0">
              <a:solidFill>
                <a:schemeClr val="bg2"/>
              </a:solidFill>
              <a:latin typeface="Arial" charset="0"/>
              <a:ea typeface="ＭＳ Ｐゴシック" charset="0"/>
            </a:endParaRPr>
          </a:p>
        </p:txBody>
      </p:sp>
      <p:sp>
        <p:nvSpPr>
          <p:cNvPr id="8" name="Angolo ripiegato 7"/>
          <p:cNvSpPr/>
          <p:nvPr/>
        </p:nvSpPr>
        <p:spPr bwMode="auto">
          <a:xfrm>
            <a:off x="5867400" y="3429000"/>
            <a:ext cx="1219200" cy="914400"/>
          </a:xfrm>
          <a:prstGeom prst="foldedCorner">
            <a:avLst/>
          </a:prstGeom>
          <a:gradFill flip="none" rotWithShape="1">
            <a:gsLst>
              <a:gs pos="0">
                <a:schemeClr val="accent1">
                  <a:tint val="50000"/>
                  <a:satMod val="300000"/>
                  <a:alpha val="45000"/>
                </a:schemeClr>
              </a:gs>
              <a:gs pos="35000">
                <a:schemeClr val="accent1">
                  <a:tint val="37000"/>
                  <a:satMod val="300000"/>
                  <a:alpha val="45000"/>
                </a:schemeClr>
              </a:gs>
              <a:gs pos="100000">
                <a:schemeClr val="accent1">
                  <a:tint val="15000"/>
                  <a:satMod val="350000"/>
                  <a:alpha val="45000"/>
                </a:schemeClr>
              </a:gs>
            </a:gsLst>
            <a:lin ang="16200000" scaled="1"/>
            <a:tileRect/>
          </a:gradFill>
          <a:ln>
            <a:noFill/>
          </a:ln>
          <a:extLst/>
        </p:spPr>
        <p:style>
          <a:lnRef idx="1">
            <a:schemeClr val="accent1"/>
          </a:lnRef>
          <a:fillRef idx="2">
            <a:schemeClr val="accent1"/>
          </a:fillRef>
          <a:effectRef idx="1">
            <a:schemeClr val="accent1"/>
          </a:effectRef>
          <a:fontRef idx="minor">
            <a:schemeClr val="dk1"/>
          </a:fontRef>
        </p:style>
        <p:txBody>
          <a:bodyPr lIns="92075" tIns="46038" rIns="92075" bIns="46038" anchor="ctr"/>
          <a:lstStyle/>
          <a:p>
            <a:pPr>
              <a:defRPr/>
            </a:pPr>
            <a:r>
              <a:rPr lang="it-IT" sz="1200" b="1" dirty="0" err="1">
                <a:solidFill>
                  <a:schemeClr val="tx1">
                    <a:lumMod val="85000"/>
                  </a:schemeClr>
                </a:solidFill>
                <a:latin typeface="Arial" charset="0"/>
                <a:ea typeface="ＭＳ Ｐゴシック" charset="0"/>
              </a:rPr>
              <a:t>Workflow</a:t>
            </a:r>
            <a:r>
              <a:rPr lang="it-IT" sz="1200" b="1" dirty="0">
                <a:solidFill>
                  <a:schemeClr val="tx1">
                    <a:lumMod val="85000"/>
                  </a:schemeClr>
                </a:solidFill>
                <a:latin typeface="Arial" charset="0"/>
                <a:ea typeface="ＭＳ Ｐゴシック" charset="0"/>
              </a:rPr>
              <a:t> </a:t>
            </a:r>
            <a:r>
              <a:rPr lang="it-IT" sz="1200" b="1" dirty="0" err="1">
                <a:solidFill>
                  <a:schemeClr val="tx1">
                    <a:lumMod val="85000"/>
                  </a:schemeClr>
                </a:solidFill>
                <a:latin typeface="Arial" charset="0"/>
                <a:ea typeface="ＭＳ Ｐゴシック" charset="0"/>
              </a:rPr>
              <a:t>Document</a:t>
            </a:r>
            <a:r>
              <a:rPr lang="it-IT" sz="1200" b="1" dirty="0">
                <a:solidFill>
                  <a:schemeClr val="tx1">
                    <a:lumMod val="85000"/>
                  </a:schemeClr>
                </a:solidFill>
                <a:latin typeface="Arial" charset="0"/>
                <a:ea typeface="ＭＳ Ｐゴシック" charset="0"/>
              </a:rPr>
              <a:t> </a:t>
            </a:r>
          </a:p>
          <a:p>
            <a:pPr>
              <a:defRPr/>
            </a:pPr>
            <a:r>
              <a:rPr lang="it-IT" sz="1200" b="1" dirty="0">
                <a:solidFill>
                  <a:schemeClr val="tx1">
                    <a:lumMod val="85000"/>
                  </a:schemeClr>
                </a:solidFill>
                <a:latin typeface="Arial" charset="0"/>
                <a:ea typeface="ＭＳ Ｐゴシック" charset="0"/>
              </a:rPr>
              <a:t>Ver.1</a:t>
            </a:r>
          </a:p>
          <a:p>
            <a:pPr>
              <a:defRPr/>
            </a:pPr>
            <a:r>
              <a:rPr lang="it-IT" sz="1200" b="1" dirty="0">
                <a:solidFill>
                  <a:schemeClr val="tx1">
                    <a:lumMod val="85000"/>
                  </a:schemeClr>
                </a:solidFill>
                <a:latin typeface="Arial" charset="0"/>
                <a:ea typeface="ＭＳ Ｐゴシック" charset="0"/>
              </a:rPr>
              <a:t>DEPRECATED</a:t>
            </a:r>
          </a:p>
        </p:txBody>
      </p:sp>
      <p:sp>
        <p:nvSpPr>
          <p:cNvPr id="9" name="Angolo ripiegato 8"/>
          <p:cNvSpPr/>
          <p:nvPr/>
        </p:nvSpPr>
        <p:spPr bwMode="auto">
          <a:xfrm>
            <a:off x="6019800" y="3276600"/>
            <a:ext cx="1219200" cy="914400"/>
          </a:xfrm>
          <a:prstGeom prst="foldedCorner">
            <a:avLst/>
          </a:prstGeom>
          <a:gradFill flip="none" rotWithShape="1">
            <a:gsLst>
              <a:gs pos="0">
                <a:schemeClr val="accent1">
                  <a:tint val="50000"/>
                  <a:satMod val="300000"/>
                  <a:alpha val="45000"/>
                </a:schemeClr>
              </a:gs>
              <a:gs pos="35000">
                <a:schemeClr val="accent1">
                  <a:tint val="37000"/>
                  <a:satMod val="300000"/>
                  <a:alpha val="45000"/>
                </a:schemeClr>
              </a:gs>
              <a:gs pos="100000">
                <a:schemeClr val="accent1">
                  <a:tint val="15000"/>
                  <a:satMod val="350000"/>
                  <a:alpha val="45000"/>
                </a:schemeClr>
              </a:gs>
            </a:gsLst>
            <a:lin ang="16200000" scaled="1"/>
            <a:tileRect/>
          </a:gradFill>
          <a:ln>
            <a:noFill/>
          </a:ln>
          <a:extLst/>
        </p:spPr>
        <p:style>
          <a:lnRef idx="1">
            <a:schemeClr val="accent1"/>
          </a:lnRef>
          <a:fillRef idx="2">
            <a:schemeClr val="accent1"/>
          </a:fillRef>
          <a:effectRef idx="1">
            <a:schemeClr val="accent1"/>
          </a:effectRef>
          <a:fontRef idx="minor">
            <a:schemeClr val="dk1"/>
          </a:fontRef>
        </p:style>
        <p:txBody>
          <a:bodyPr lIns="92075" tIns="46038" rIns="92075" bIns="46038" anchor="ctr"/>
          <a:lstStyle/>
          <a:p>
            <a:pPr>
              <a:defRPr/>
            </a:pPr>
            <a:r>
              <a:rPr lang="it-IT" sz="1200" b="1" dirty="0" err="1">
                <a:solidFill>
                  <a:schemeClr val="tx1">
                    <a:lumMod val="85000"/>
                  </a:schemeClr>
                </a:solidFill>
                <a:latin typeface="Arial" charset="0"/>
                <a:ea typeface="ＭＳ Ｐゴシック" charset="0"/>
              </a:rPr>
              <a:t>Workflow</a:t>
            </a:r>
            <a:r>
              <a:rPr lang="it-IT" sz="1200" b="1" dirty="0">
                <a:solidFill>
                  <a:schemeClr val="tx1">
                    <a:lumMod val="85000"/>
                  </a:schemeClr>
                </a:solidFill>
                <a:latin typeface="Arial" charset="0"/>
                <a:ea typeface="ＭＳ Ｐゴシック" charset="0"/>
              </a:rPr>
              <a:t> </a:t>
            </a:r>
            <a:r>
              <a:rPr lang="it-IT" sz="1200" b="1" dirty="0" err="1">
                <a:solidFill>
                  <a:schemeClr val="tx1">
                    <a:lumMod val="85000"/>
                  </a:schemeClr>
                </a:solidFill>
                <a:latin typeface="Arial" charset="0"/>
                <a:ea typeface="ＭＳ Ｐゴシック" charset="0"/>
              </a:rPr>
              <a:t>Document</a:t>
            </a:r>
            <a:r>
              <a:rPr lang="it-IT" sz="1200" b="1" dirty="0">
                <a:solidFill>
                  <a:schemeClr val="tx1">
                    <a:lumMod val="85000"/>
                  </a:schemeClr>
                </a:solidFill>
                <a:latin typeface="Arial" charset="0"/>
                <a:ea typeface="ＭＳ Ｐゴシック" charset="0"/>
              </a:rPr>
              <a:t> </a:t>
            </a:r>
          </a:p>
          <a:p>
            <a:pPr>
              <a:defRPr/>
            </a:pPr>
            <a:r>
              <a:rPr lang="it-IT" sz="1200" b="1" dirty="0">
                <a:solidFill>
                  <a:schemeClr val="tx1">
                    <a:lumMod val="85000"/>
                  </a:schemeClr>
                </a:solidFill>
                <a:latin typeface="Arial" charset="0"/>
                <a:ea typeface="ＭＳ Ｐゴシック" charset="0"/>
              </a:rPr>
              <a:t>Ver.2</a:t>
            </a:r>
          </a:p>
          <a:p>
            <a:pPr>
              <a:defRPr/>
            </a:pPr>
            <a:r>
              <a:rPr lang="it-IT" sz="1200" b="1" dirty="0">
                <a:solidFill>
                  <a:schemeClr val="tx1">
                    <a:lumMod val="85000"/>
                  </a:schemeClr>
                </a:solidFill>
                <a:latin typeface="Arial" charset="0"/>
                <a:ea typeface="ＭＳ Ｐゴシック" charset="0"/>
              </a:rPr>
              <a:t>DEPRECATED</a:t>
            </a:r>
          </a:p>
        </p:txBody>
      </p:sp>
      <p:sp>
        <p:nvSpPr>
          <p:cNvPr id="11" name="Angolo ripiegato 10"/>
          <p:cNvSpPr/>
          <p:nvPr/>
        </p:nvSpPr>
        <p:spPr bwMode="auto">
          <a:xfrm>
            <a:off x="7696200" y="3810000"/>
            <a:ext cx="914400" cy="838200"/>
          </a:xfrm>
          <a:prstGeom prst="foldedCorner">
            <a:avLst/>
          </a:prstGeom>
          <a:ln/>
          <a:extLst/>
        </p:spPr>
        <p:style>
          <a:lnRef idx="0">
            <a:schemeClr val="accent6"/>
          </a:lnRef>
          <a:fillRef idx="3">
            <a:schemeClr val="accent6"/>
          </a:fillRef>
          <a:effectRef idx="3">
            <a:schemeClr val="accent6"/>
          </a:effectRef>
          <a:fontRef idx="minor">
            <a:schemeClr val="lt1"/>
          </a:fontRef>
        </p:style>
        <p:txBody>
          <a:bodyPr lIns="92075" tIns="46038" rIns="92075" bIns="46038" anchor="ctr"/>
          <a:lstStyle/>
          <a:p>
            <a:pPr>
              <a:defRPr/>
            </a:pPr>
            <a:r>
              <a:rPr lang="it-IT" sz="1200" b="1" dirty="0" err="1">
                <a:solidFill>
                  <a:schemeClr val="bg2"/>
                </a:solidFill>
                <a:latin typeface="Arial" charset="0"/>
                <a:ea typeface="ＭＳ Ｐゴシック" charset="0"/>
              </a:rPr>
              <a:t>Clinical</a:t>
            </a:r>
            <a:r>
              <a:rPr lang="it-IT" sz="1200" b="1" dirty="0">
                <a:solidFill>
                  <a:schemeClr val="bg2"/>
                </a:solidFill>
                <a:latin typeface="Arial" charset="0"/>
                <a:ea typeface="ＭＳ Ｐゴシック" charset="0"/>
              </a:rPr>
              <a:t> Report of the </a:t>
            </a:r>
            <a:r>
              <a:rPr lang="it-IT" sz="1200" b="1" dirty="0" err="1">
                <a:solidFill>
                  <a:schemeClr val="bg2"/>
                </a:solidFill>
                <a:latin typeface="Arial" charset="0"/>
                <a:ea typeface="ＭＳ Ｐゴシック" charset="0"/>
              </a:rPr>
              <a:t>Visit</a:t>
            </a:r>
            <a:endParaRPr lang="it-IT" sz="1200" b="1" dirty="0">
              <a:solidFill>
                <a:schemeClr val="bg2"/>
              </a:solidFill>
              <a:latin typeface="Arial" charset="0"/>
              <a:ea typeface="ＭＳ Ｐゴシック" charset="0"/>
            </a:endParaRPr>
          </a:p>
        </p:txBody>
      </p:sp>
      <p:sp>
        <p:nvSpPr>
          <p:cNvPr id="13" name="Angolo ripiegato 12"/>
          <p:cNvSpPr/>
          <p:nvPr/>
        </p:nvSpPr>
        <p:spPr bwMode="auto">
          <a:xfrm>
            <a:off x="6248400" y="3048000"/>
            <a:ext cx="1219200" cy="914400"/>
          </a:xfrm>
          <a:prstGeom prst="foldedCorner">
            <a:avLst/>
          </a:prstGeom>
          <a:gradFill flip="none" rotWithShape="1">
            <a:gsLst>
              <a:gs pos="0">
                <a:schemeClr val="accent1">
                  <a:tint val="50000"/>
                  <a:satMod val="300000"/>
                  <a:alpha val="45000"/>
                </a:schemeClr>
              </a:gs>
              <a:gs pos="35000">
                <a:schemeClr val="accent1">
                  <a:tint val="37000"/>
                  <a:satMod val="300000"/>
                  <a:alpha val="45000"/>
                </a:schemeClr>
              </a:gs>
              <a:gs pos="100000">
                <a:schemeClr val="accent1">
                  <a:tint val="15000"/>
                  <a:satMod val="350000"/>
                  <a:alpha val="45000"/>
                </a:schemeClr>
              </a:gs>
            </a:gsLst>
            <a:lin ang="16200000" scaled="1"/>
            <a:tileRect/>
          </a:gradFill>
          <a:ln>
            <a:noFill/>
          </a:ln>
          <a:extLst/>
        </p:spPr>
        <p:style>
          <a:lnRef idx="1">
            <a:schemeClr val="accent1"/>
          </a:lnRef>
          <a:fillRef idx="2">
            <a:schemeClr val="accent1"/>
          </a:fillRef>
          <a:effectRef idx="1">
            <a:schemeClr val="accent1"/>
          </a:effectRef>
          <a:fontRef idx="minor">
            <a:schemeClr val="dk1"/>
          </a:fontRef>
        </p:style>
        <p:txBody>
          <a:bodyPr lIns="92075" tIns="46038" rIns="92075" bIns="46038" anchor="ctr"/>
          <a:lstStyle/>
          <a:p>
            <a:pPr>
              <a:defRPr/>
            </a:pPr>
            <a:r>
              <a:rPr lang="it-IT" sz="1200" b="1" dirty="0" err="1">
                <a:solidFill>
                  <a:schemeClr val="tx1">
                    <a:lumMod val="85000"/>
                  </a:schemeClr>
                </a:solidFill>
                <a:latin typeface="Arial" charset="0"/>
                <a:ea typeface="ＭＳ Ｐゴシック" charset="0"/>
              </a:rPr>
              <a:t>Workflow</a:t>
            </a:r>
            <a:r>
              <a:rPr lang="it-IT" sz="1200" b="1" dirty="0">
                <a:solidFill>
                  <a:schemeClr val="tx1">
                    <a:lumMod val="85000"/>
                  </a:schemeClr>
                </a:solidFill>
                <a:latin typeface="Arial" charset="0"/>
                <a:ea typeface="ＭＳ Ｐゴシック" charset="0"/>
              </a:rPr>
              <a:t> </a:t>
            </a:r>
            <a:r>
              <a:rPr lang="it-IT" sz="1200" b="1" dirty="0" err="1">
                <a:solidFill>
                  <a:schemeClr val="tx1">
                    <a:lumMod val="85000"/>
                  </a:schemeClr>
                </a:solidFill>
                <a:latin typeface="Arial" charset="0"/>
                <a:ea typeface="ＭＳ Ｐゴシック" charset="0"/>
              </a:rPr>
              <a:t>Document</a:t>
            </a:r>
            <a:r>
              <a:rPr lang="it-IT" sz="1200" b="1" dirty="0">
                <a:solidFill>
                  <a:schemeClr val="tx1">
                    <a:lumMod val="85000"/>
                  </a:schemeClr>
                </a:solidFill>
                <a:latin typeface="Arial" charset="0"/>
                <a:ea typeface="ＭＳ Ｐゴシック" charset="0"/>
              </a:rPr>
              <a:t> </a:t>
            </a:r>
          </a:p>
          <a:p>
            <a:pPr>
              <a:defRPr/>
            </a:pPr>
            <a:r>
              <a:rPr lang="it-IT" sz="1200" b="1" dirty="0">
                <a:solidFill>
                  <a:schemeClr val="tx1">
                    <a:lumMod val="85000"/>
                  </a:schemeClr>
                </a:solidFill>
                <a:latin typeface="Arial" charset="0"/>
                <a:ea typeface="ＭＳ Ｐゴシック" charset="0"/>
              </a:rPr>
              <a:t>Ver.3</a:t>
            </a:r>
          </a:p>
          <a:p>
            <a:pPr>
              <a:defRPr/>
            </a:pPr>
            <a:r>
              <a:rPr lang="it-IT" sz="1200" b="1" dirty="0">
                <a:solidFill>
                  <a:schemeClr val="tx1">
                    <a:lumMod val="85000"/>
                  </a:schemeClr>
                </a:solidFill>
                <a:latin typeface="Arial" charset="0"/>
                <a:ea typeface="ＭＳ Ｐゴシック" charset="0"/>
              </a:rPr>
              <a:t>DEPRECATED</a:t>
            </a:r>
          </a:p>
        </p:txBody>
      </p:sp>
      <p:sp>
        <p:nvSpPr>
          <p:cNvPr id="10" name="Angolo ripiegato 9"/>
          <p:cNvSpPr/>
          <p:nvPr/>
        </p:nvSpPr>
        <p:spPr bwMode="auto">
          <a:xfrm>
            <a:off x="6477000" y="2743200"/>
            <a:ext cx="1066800" cy="914400"/>
          </a:xfrm>
          <a:prstGeom prst="foldedCorner">
            <a:avLst/>
          </a:prstGeom>
          <a:ln/>
          <a:extLst/>
        </p:spPr>
        <p:style>
          <a:lnRef idx="1">
            <a:schemeClr val="accent1"/>
          </a:lnRef>
          <a:fillRef idx="2">
            <a:schemeClr val="accent1"/>
          </a:fillRef>
          <a:effectRef idx="1">
            <a:schemeClr val="accent1"/>
          </a:effectRef>
          <a:fontRef idx="minor">
            <a:schemeClr val="dk1"/>
          </a:fontRef>
        </p:style>
        <p:txBody>
          <a:bodyPr lIns="92075" tIns="46038" rIns="92075" bIns="46038" anchor="ctr"/>
          <a:lstStyle/>
          <a:p>
            <a:pPr>
              <a:defRPr/>
            </a:pPr>
            <a:r>
              <a:rPr lang="it-IT" sz="1200" b="1" dirty="0" err="1">
                <a:solidFill>
                  <a:schemeClr val="bg2"/>
                </a:solidFill>
                <a:latin typeface="Arial" charset="0"/>
                <a:ea typeface="ＭＳ Ｐゴシック" charset="0"/>
              </a:rPr>
              <a:t>Workflow</a:t>
            </a:r>
            <a:r>
              <a:rPr lang="it-IT" sz="1200" b="1" dirty="0">
                <a:solidFill>
                  <a:schemeClr val="bg2"/>
                </a:solidFill>
                <a:latin typeface="Arial" charset="0"/>
                <a:ea typeface="ＭＳ Ｐゴシック" charset="0"/>
              </a:rPr>
              <a:t> </a:t>
            </a:r>
            <a:r>
              <a:rPr lang="it-IT" sz="1200" b="1" dirty="0" err="1">
                <a:solidFill>
                  <a:schemeClr val="bg2"/>
                </a:solidFill>
                <a:latin typeface="Arial" charset="0"/>
                <a:ea typeface="ＭＳ Ｐゴシック" charset="0"/>
              </a:rPr>
              <a:t>Document</a:t>
            </a:r>
            <a:r>
              <a:rPr lang="it-IT" sz="1200" b="1" dirty="0">
                <a:solidFill>
                  <a:schemeClr val="bg2"/>
                </a:solidFill>
                <a:latin typeface="Arial" charset="0"/>
                <a:ea typeface="ＭＳ Ｐゴシック" charset="0"/>
              </a:rPr>
              <a:t> </a:t>
            </a:r>
          </a:p>
          <a:p>
            <a:pPr>
              <a:defRPr/>
            </a:pPr>
            <a:r>
              <a:rPr lang="it-IT" sz="1200" b="1" dirty="0">
                <a:solidFill>
                  <a:schemeClr val="bg2"/>
                </a:solidFill>
                <a:latin typeface="Arial" charset="0"/>
                <a:ea typeface="ＭＳ Ｐゴシック" charset="0"/>
              </a:rPr>
              <a:t>Ver.4</a:t>
            </a:r>
          </a:p>
          <a:p>
            <a:pPr>
              <a:defRPr/>
            </a:pPr>
            <a:r>
              <a:rPr lang="it-IT" sz="1200" b="1" dirty="0">
                <a:solidFill>
                  <a:schemeClr val="bg2"/>
                </a:solidFill>
                <a:latin typeface="Arial" charset="0"/>
                <a:ea typeface="ＭＳ Ｐゴシック" charset="0"/>
              </a:rPr>
              <a:t>APPROVED</a:t>
            </a:r>
          </a:p>
        </p:txBody>
      </p:sp>
      <p:sp>
        <p:nvSpPr>
          <p:cNvPr id="14" name="Segnaposto contenuto 2"/>
          <p:cNvSpPr txBox="1">
            <a:spLocks/>
          </p:cNvSpPr>
          <p:nvPr/>
        </p:nvSpPr>
        <p:spPr bwMode="auto">
          <a:xfrm>
            <a:off x="214313" y="2438400"/>
            <a:ext cx="5348287" cy="2438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 uri="{FAA26D3D-D897-4be2-8F04-BA451C77F1D7}">
              <ma14:placeholderFlag xmlns:ma14="http://schemas.microsoft.com/office/mac/drawingml/2011/main" val="1"/>
            </a:ext>
          </a:extLst>
        </p:spPr>
        <p:txBody>
          <a:bodyPr/>
          <a:lstStyle>
            <a:lvl1pPr marL="342900" indent="-342900" algn="l" rtl="0" eaLnBrk="0" fontAlgn="base" hangingPunct="0">
              <a:spcBef>
                <a:spcPct val="20000"/>
              </a:spcBef>
              <a:spcAft>
                <a:spcPct val="20000"/>
              </a:spcAft>
              <a:buClr>
                <a:schemeClr val="accent1"/>
              </a:buClr>
              <a:buSzPct val="80000"/>
              <a:buFont typeface="Wingdings" charset="0"/>
              <a:buBlip>
                <a:blip r:embed="rId3"/>
              </a:buBlip>
              <a:defRPr sz="2800" b="1">
                <a:solidFill>
                  <a:schemeClr val="tx1"/>
                </a:solidFill>
                <a:latin typeface="+mn-lt"/>
                <a:ea typeface="+mn-ea"/>
                <a:cs typeface="ＭＳ Ｐゴシック" charset="0"/>
              </a:defRPr>
            </a:lvl1pPr>
            <a:lvl2pPr marL="742950" indent="-285750" algn="l" rtl="0" eaLnBrk="0" fontAlgn="base" hangingPunct="0">
              <a:spcBef>
                <a:spcPct val="20000"/>
              </a:spcBef>
              <a:spcAft>
                <a:spcPct val="0"/>
              </a:spcAft>
              <a:buClr>
                <a:srgbClr val="FF0066"/>
              </a:buClr>
              <a:buSzPct val="90000"/>
              <a:buFont typeface="Wingdings" charset="0"/>
              <a:buChar char="Ø"/>
              <a:defRPr sz="2400">
                <a:solidFill>
                  <a:schemeClr val="tx1"/>
                </a:solidFill>
                <a:latin typeface="+mn-lt"/>
                <a:ea typeface="+mn-ea"/>
              </a:defRPr>
            </a:lvl2pPr>
            <a:lvl3pPr marL="1143000" indent="-228600" algn="l" rtl="0" eaLnBrk="0" fontAlgn="base" hangingPunct="0">
              <a:spcBef>
                <a:spcPct val="20000"/>
              </a:spcBef>
              <a:spcAft>
                <a:spcPct val="0"/>
              </a:spcAft>
              <a:buClr>
                <a:srgbClr val="FF0066"/>
              </a:buClr>
              <a:buSzPct val="60000"/>
              <a:buChar char="•"/>
              <a:defRPr sz="2000">
                <a:solidFill>
                  <a:schemeClr val="tx1"/>
                </a:solidFill>
                <a:latin typeface="+mn-lt"/>
                <a:ea typeface="+mn-ea"/>
              </a:defRPr>
            </a:lvl3pPr>
            <a:lvl4pPr marL="1600200" indent="-228600" algn="l" rtl="0" eaLnBrk="0" fontAlgn="base" hangingPunct="0">
              <a:spcBef>
                <a:spcPct val="20000"/>
              </a:spcBef>
              <a:spcAft>
                <a:spcPct val="0"/>
              </a:spcAft>
              <a:buClr>
                <a:schemeClr val="tx1"/>
              </a:buClr>
              <a:buChar char="–"/>
              <a:defRPr>
                <a:solidFill>
                  <a:schemeClr val="tx1"/>
                </a:solidFill>
                <a:latin typeface="+mn-lt"/>
                <a:ea typeface="+mn-ea"/>
              </a:defRPr>
            </a:lvl4pPr>
            <a:lvl5pPr marL="2057400" indent="-228600" algn="l" rtl="0" eaLnBrk="0" fontAlgn="base" hangingPunct="0">
              <a:spcBef>
                <a:spcPct val="20000"/>
              </a:spcBef>
              <a:spcAft>
                <a:spcPct val="0"/>
              </a:spcAft>
              <a:buClr>
                <a:schemeClr val="accent1"/>
              </a:buClr>
              <a:buChar char="•"/>
              <a:defRPr sz="1600">
                <a:solidFill>
                  <a:schemeClr val="tx1"/>
                </a:solidFill>
                <a:latin typeface="+mn-lt"/>
                <a:ea typeface="+mn-ea"/>
              </a:defRPr>
            </a:lvl5pPr>
            <a:lvl6pPr marL="2514600" indent="-228600" algn="l" rtl="0" fontAlgn="base">
              <a:spcBef>
                <a:spcPct val="20000"/>
              </a:spcBef>
              <a:spcAft>
                <a:spcPct val="0"/>
              </a:spcAft>
              <a:buClr>
                <a:schemeClr val="accent1"/>
              </a:buClr>
              <a:buChar char="•"/>
              <a:defRPr sz="1600">
                <a:solidFill>
                  <a:schemeClr val="tx1"/>
                </a:solidFill>
                <a:latin typeface="+mn-lt"/>
                <a:ea typeface="+mn-ea"/>
              </a:defRPr>
            </a:lvl6pPr>
            <a:lvl7pPr marL="2971800" indent="-228600" algn="l" rtl="0" fontAlgn="base">
              <a:spcBef>
                <a:spcPct val="20000"/>
              </a:spcBef>
              <a:spcAft>
                <a:spcPct val="0"/>
              </a:spcAft>
              <a:buClr>
                <a:schemeClr val="accent1"/>
              </a:buClr>
              <a:buChar char="•"/>
              <a:defRPr sz="1600">
                <a:solidFill>
                  <a:schemeClr val="tx1"/>
                </a:solidFill>
                <a:latin typeface="+mn-lt"/>
                <a:ea typeface="+mn-ea"/>
              </a:defRPr>
            </a:lvl7pPr>
            <a:lvl8pPr marL="3429000" indent="-228600" algn="l" rtl="0" fontAlgn="base">
              <a:spcBef>
                <a:spcPct val="20000"/>
              </a:spcBef>
              <a:spcAft>
                <a:spcPct val="0"/>
              </a:spcAft>
              <a:buClr>
                <a:schemeClr val="accent1"/>
              </a:buClr>
              <a:buChar char="•"/>
              <a:defRPr sz="1600">
                <a:solidFill>
                  <a:schemeClr val="tx1"/>
                </a:solidFill>
                <a:latin typeface="+mn-lt"/>
                <a:ea typeface="+mn-ea"/>
              </a:defRPr>
            </a:lvl8pPr>
            <a:lvl9pPr marL="3886200" indent="-228600" algn="l" rtl="0" fontAlgn="base">
              <a:spcBef>
                <a:spcPct val="20000"/>
              </a:spcBef>
              <a:spcAft>
                <a:spcPct val="0"/>
              </a:spcAft>
              <a:buClr>
                <a:schemeClr val="accent1"/>
              </a:buClr>
              <a:buChar char="•"/>
              <a:defRPr sz="1600">
                <a:solidFill>
                  <a:schemeClr val="tx1"/>
                </a:solidFill>
                <a:latin typeface="+mn-lt"/>
                <a:ea typeface="+mn-ea"/>
              </a:defRPr>
            </a:lvl9pPr>
          </a:lstStyle>
          <a:p>
            <a:pPr>
              <a:buClr>
                <a:srgbClr val="FF8000"/>
              </a:buClr>
              <a:buFont typeface="Wingdings" charset="2"/>
              <a:buChar char="Ø"/>
              <a:defRPr/>
            </a:pPr>
            <a:r>
              <a:rPr lang="it-IT" sz="2000" b="0" dirty="0" err="1" smtClean="0"/>
              <a:t>Adding</a:t>
            </a:r>
            <a:r>
              <a:rPr lang="it-IT" sz="2000" b="0" dirty="0" smtClean="0"/>
              <a:t> a new </a:t>
            </a:r>
            <a:r>
              <a:rPr lang="it-IT" sz="2000" b="0" dirty="0" err="1" smtClean="0"/>
              <a:t>taskEvent</a:t>
            </a:r>
            <a:r>
              <a:rPr lang="it-IT" sz="2000" b="0" dirty="0"/>
              <a:t> </a:t>
            </a:r>
            <a:r>
              <a:rPr lang="it-IT" sz="2000" b="0" dirty="0" smtClean="0"/>
              <a:t>to the task “</a:t>
            </a:r>
            <a:r>
              <a:rPr lang="it-IT" sz="2000" b="0" dirty="0" err="1" smtClean="0"/>
              <a:t>Referral</a:t>
            </a:r>
            <a:r>
              <a:rPr lang="it-IT" sz="2000" b="0" dirty="0" smtClean="0"/>
              <a:t> </a:t>
            </a:r>
            <a:r>
              <a:rPr lang="it-IT" sz="2000" b="0" dirty="0" err="1" smtClean="0"/>
              <a:t>Referred</a:t>
            </a:r>
            <a:r>
              <a:rPr lang="it-IT" sz="2000" b="0" dirty="0" smtClean="0"/>
              <a:t>” </a:t>
            </a:r>
            <a:r>
              <a:rPr lang="it-IT" sz="2000" b="0" dirty="0" err="1" smtClean="0"/>
              <a:t>changing</a:t>
            </a:r>
            <a:r>
              <a:rPr lang="it-IT" sz="2000" b="0" dirty="0" smtClean="0"/>
              <a:t> </a:t>
            </a:r>
            <a:r>
              <a:rPr lang="it-IT" sz="2000" b="0" dirty="0" err="1" smtClean="0"/>
              <a:t>its</a:t>
            </a:r>
            <a:r>
              <a:rPr lang="it-IT" sz="2000" b="0" dirty="0" smtClean="0"/>
              <a:t> status </a:t>
            </a:r>
            <a:r>
              <a:rPr lang="it-IT" sz="2000" b="0" dirty="0" err="1" smtClean="0"/>
              <a:t>into</a:t>
            </a:r>
            <a:r>
              <a:rPr lang="it-IT" sz="2000" b="0" dirty="0" smtClean="0"/>
              <a:t> COMPLETED</a:t>
            </a:r>
          </a:p>
          <a:p>
            <a:pPr>
              <a:buClr>
                <a:srgbClr val="FF8000"/>
              </a:buClr>
              <a:buFont typeface="Wingdings" charset="2"/>
              <a:buChar char="Ø"/>
              <a:defRPr/>
            </a:pPr>
            <a:r>
              <a:rPr lang="it-IT" sz="2000" b="0" dirty="0" err="1" smtClean="0"/>
              <a:t>WorkflowStatus</a:t>
            </a:r>
            <a:r>
              <a:rPr lang="it-IT" sz="2000" b="0" dirty="0" smtClean="0"/>
              <a:t>= CLOSED</a:t>
            </a:r>
          </a:p>
          <a:p>
            <a:pPr>
              <a:buClr>
                <a:srgbClr val="FF8000"/>
              </a:buClr>
              <a:buFont typeface="Wingdings" charset="2"/>
              <a:buChar char="Ø"/>
              <a:defRPr/>
            </a:pPr>
            <a:r>
              <a:rPr lang="it-IT" sz="2000" b="0" dirty="0"/>
              <a:t>With the </a:t>
            </a:r>
            <a:r>
              <a:rPr lang="it-IT" sz="2000" b="0" dirty="0" smtClean="0"/>
              <a:t>“</a:t>
            </a:r>
            <a:r>
              <a:rPr lang="it-IT" sz="2000" b="0" dirty="0" err="1" smtClean="0"/>
              <a:t>Clinical</a:t>
            </a:r>
            <a:r>
              <a:rPr lang="it-IT" sz="2000" b="0" dirty="0" smtClean="0"/>
              <a:t> Report of The </a:t>
            </a:r>
            <a:r>
              <a:rPr lang="it-IT" sz="2000" b="0" dirty="0" err="1" smtClean="0"/>
              <a:t>Visit</a:t>
            </a:r>
            <a:r>
              <a:rPr lang="it-IT" sz="2000" b="0" dirty="0" smtClean="0"/>
              <a:t>” </a:t>
            </a:r>
            <a:r>
              <a:rPr lang="it-IT" sz="2000" b="0" dirty="0" err="1"/>
              <a:t>document</a:t>
            </a:r>
            <a:r>
              <a:rPr lang="it-IT" sz="2000" b="0" dirty="0"/>
              <a:t> </a:t>
            </a:r>
            <a:r>
              <a:rPr lang="it-IT" sz="2000" b="0" dirty="0" err="1"/>
              <a:t>as</a:t>
            </a:r>
            <a:r>
              <a:rPr lang="it-IT" sz="2000" b="0" dirty="0"/>
              <a:t> </a:t>
            </a:r>
            <a:r>
              <a:rPr lang="it-IT" sz="2000" b="0" dirty="0" smtClean="0"/>
              <a:t>output </a:t>
            </a:r>
            <a:r>
              <a:rPr lang="it-IT" sz="2000" b="0" dirty="0"/>
              <a:t>of the task</a:t>
            </a:r>
          </a:p>
          <a:p>
            <a:pPr marL="0" indent="0">
              <a:buClr>
                <a:srgbClr val="FF8000"/>
              </a:buClr>
              <a:buFont typeface="Wingdings" charset="0"/>
              <a:buNone/>
              <a:defRPr/>
            </a:pPr>
            <a:endParaRPr lang="it-IT" sz="2000" b="0" dirty="0" smtClean="0"/>
          </a:p>
          <a:p>
            <a:pPr marL="457200" lvl="1" indent="0">
              <a:buClr>
                <a:srgbClr val="FF8000"/>
              </a:buClr>
              <a:buFont typeface="Wingdings" charset="0"/>
              <a:buNone/>
              <a:defRPr/>
            </a:pPr>
            <a:endParaRPr lang="en-US" sz="1600" dirty="0" smtClean="0"/>
          </a:p>
        </p:txBody>
      </p:sp>
      <p:sp>
        <p:nvSpPr>
          <p:cNvPr id="15" name="Segnaposto contenuto 2"/>
          <p:cNvSpPr txBox="1">
            <a:spLocks/>
          </p:cNvSpPr>
          <p:nvPr/>
        </p:nvSpPr>
        <p:spPr bwMode="auto">
          <a:xfrm>
            <a:off x="304800" y="5257800"/>
            <a:ext cx="4648200"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 uri="{FAA26D3D-D897-4be2-8F04-BA451C77F1D7}">
              <ma14:placeholderFlag xmlns:ma14="http://schemas.microsoft.com/office/mac/drawingml/2011/main" val="1"/>
            </a:ext>
          </a:extLst>
        </p:spPr>
        <p:txBody>
          <a:bodyPr/>
          <a:lstStyle>
            <a:lvl1pPr marL="342900" indent="-342900" algn="l" rtl="0" eaLnBrk="0" fontAlgn="base" hangingPunct="0">
              <a:spcBef>
                <a:spcPct val="20000"/>
              </a:spcBef>
              <a:spcAft>
                <a:spcPct val="20000"/>
              </a:spcAft>
              <a:buClr>
                <a:schemeClr val="accent1"/>
              </a:buClr>
              <a:buSzPct val="80000"/>
              <a:buFont typeface="Wingdings" charset="0"/>
              <a:buBlip>
                <a:blip r:embed="rId3"/>
              </a:buBlip>
              <a:defRPr sz="2800" b="1">
                <a:solidFill>
                  <a:schemeClr val="tx1"/>
                </a:solidFill>
                <a:latin typeface="+mn-lt"/>
                <a:ea typeface="+mn-ea"/>
                <a:cs typeface="ＭＳ Ｐゴシック" charset="0"/>
              </a:defRPr>
            </a:lvl1pPr>
            <a:lvl2pPr marL="742950" indent="-285750" algn="l" rtl="0" eaLnBrk="0" fontAlgn="base" hangingPunct="0">
              <a:spcBef>
                <a:spcPct val="20000"/>
              </a:spcBef>
              <a:spcAft>
                <a:spcPct val="0"/>
              </a:spcAft>
              <a:buClr>
                <a:srgbClr val="FF0066"/>
              </a:buClr>
              <a:buSzPct val="90000"/>
              <a:buFont typeface="Wingdings" charset="0"/>
              <a:buChar char="Ø"/>
              <a:defRPr sz="2400">
                <a:solidFill>
                  <a:schemeClr val="tx1"/>
                </a:solidFill>
                <a:latin typeface="+mn-lt"/>
                <a:ea typeface="+mn-ea"/>
              </a:defRPr>
            </a:lvl2pPr>
            <a:lvl3pPr marL="1143000" indent="-228600" algn="l" rtl="0" eaLnBrk="0" fontAlgn="base" hangingPunct="0">
              <a:spcBef>
                <a:spcPct val="20000"/>
              </a:spcBef>
              <a:spcAft>
                <a:spcPct val="0"/>
              </a:spcAft>
              <a:buClr>
                <a:srgbClr val="FF0066"/>
              </a:buClr>
              <a:buSzPct val="60000"/>
              <a:buChar char="•"/>
              <a:defRPr sz="2000">
                <a:solidFill>
                  <a:schemeClr val="tx1"/>
                </a:solidFill>
                <a:latin typeface="+mn-lt"/>
                <a:ea typeface="+mn-ea"/>
              </a:defRPr>
            </a:lvl3pPr>
            <a:lvl4pPr marL="1600200" indent="-228600" algn="l" rtl="0" eaLnBrk="0" fontAlgn="base" hangingPunct="0">
              <a:spcBef>
                <a:spcPct val="20000"/>
              </a:spcBef>
              <a:spcAft>
                <a:spcPct val="0"/>
              </a:spcAft>
              <a:buClr>
                <a:schemeClr val="tx1"/>
              </a:buClr>
              <a:buChar char="–"/>
              <a:defRPr>
                <a:solidFill>
                  <a:schemeClr val="tx1"/>
                </a:solidFill>
                <a:latin typeface="+mn-lt"/>
                <a:ea typeface="+mn-ea"/>
              </a:defRPr>
            </a:lvl4pPr>
            <a:lvl5pPr marL="2057400" indent="-228600" algn="l" rtl="0" eaLnBrk="0" fontAlgn="base" hangingPunct="0">
              <a:spcBef>
                <a:spcPct val="20000"/>
              </a:spcBef>
              <a:spcAft>
                <a:spcPct val="0"/>
              </a:spcAft>
              <a:buClr>
                <a:schemeClr val="accent1"/>
              </a:buClr>
              <a:buChar char="•"/>
              <a:defRPr sz="1600">
                <a:solidFill>
                  <a:schemeClr val="tx1"/>
                </a:solidFill>
                <a:latin typeface="+mn-lt"/>
                <a:ea typeface="+mn-ea"/>
              </a:defRPr>
            </a:lvl5pPr>
            <a:lvl6pPr marL="2514600" indent="-228600" algn="l" rtl="0" fontAlgn="base">
              <a:spcBef>
                <a:spcPct val="20000"/>
              </a:spcBef>
              <a:spcAft>
                <a:spcPct val="0"/>
              </a:spcAft>
              <a:buClr>
                <a:schemeClr val="accent1"/>
              </a:buClr>
              <a:buChar char="•"/>
              <a:defRPr sz="1600">
                <a:solidFill>
                  <a:schemeClr val="tx1"/>
                </a:solidFill>
                <a:latin typeface="+mn-lt"/>
                <a:ea typeface="+mn-ea"/>
              </a:defRPr>
            </a:lvl6pPr>
            <a:lvl7pPr marL="2971800" indent="-228600" algn="l" rtl="0" fontAlgn="base">
              <a:spcBef>
                <a:spcPct val="20000"/>
              </a:spcBef>
              <a:spcAft>
                <a:spcPct val="0"/>
              </a:spcAft>
              <a:buClr>
                <a:schemeClr val="accent1"/>
              </a:buClr>
              <a:buChar char="•"/>
              <a:defRPr sz="1600">
                <a:solidFill>
                  <a:schemeClr val="tx1"/>
                </a:solidFill>
                <a:latin typeface="+mn-lt"/>
                <a:ea typeface="+mn-ea"/>
              </a:defRPr>
            </a:lvl7pPr>
            <a:lvl8pPr marL="3429000" indent="-228600" algn="l" rtl="0" fontAlgn="base">
              <a:spcBef>
                <a:spcPct val="20000"/>
              </a:spcBef>
              <a:spcAft>
                <a:spcPct val="0"/>
              </a:spcAft>
              <a:buClr>
                <a:schemeClr val="accent1"/>
              </a:buClr>
              <a:buChar char="•"/>
              <a:defRPr sz="1600">
                <a:solidFill>
                  <a:schemeClr val="tx1"/>
                </a:solidFill>
                <a:latin typeface="+mn-lt"/>
                <a:ea typeface="+mn-ea"/>
              </a:defRPr>
            </a:lvl8pPr>
            <a:lvl9pPr marL="3886200" indent="-228600" algn="l" rtl="0" fontAlgn="base">
              <a:spcBef>
                <a:spcPct val="20000"/>
              </a:spcBef>
              <a:spcAft>
                <a:spcPct val="0"/>
              </a:spcAft>
              <a:buClr>
                <a:schemeClr val="accent1"/>
              </a:buClr>
              <a:buChar char="•"/>
              <a:defRPr sz="1600">
                <a:solidFill>
                  <a:schemeClr val="tx1"/>
                </a:solidFill>
                <a:latin typeface="+mn-lt"/>
                <a:ea typeface="+mn-ea"/>
              </a:defRPr>
            </a:lvl9pPr>
          </a:lstStyle>
          <a:p>
            <a:pPr marL="0" indent="0">
              <a:buClr>
                <a:srgbClr val="FF8000"/>
              </a:buClr>
              <a:buFont typeface="Wingdings" charset="0"/>
              <a:buNone/>
              <a:defRPr/>
            </a:pPr>
            <a:r>
              <a:rPr lang="en-US" sz="2000" dirty="0" smtClean="0"/>
              <a:t>The Referral process is completed</a:t>
            </a:r>
          </a:p>
          <a:p>
            <a:pPr marL="0" indent="0">
              <a:buClr>
                <a:srgbClr val="FF8000"/>
              </a:buClr>
              <a:buFont typeface="Wingdings" charset="0"/>
              <a:buNone/>
              <a:defRPr/>
            </a:pPr>
            <a:endParaRPr lang="en-US" sz="2000" dirty="0" smtClean="0"/>
          </a:p>
          <a:p>
            <a:pPr marL="0" indent="0">
              <a:buClr>
                <a:srgbClr val="FF8000"/>
              </a:buClr>
              <a:buFont typeface="Wingdings" charset="0"/>
              <a:buNone/>
              <a:defRPr/>
            </a:pPr>
            <a:endParaRPr lang="en-US" sz="2000" b="0" dirty="0" smtClean="0"/>
          </a:p>
          <a:p>
            <a:pPr marL="0" indent="0">
              <a:buClr>
                <a:srgbClr val="FF8000"/>
              </a:buClr>
              <a:buFont typeface="Wingdings" charset="0"/>
              <a:buNone/>
              <a:defRPr/>
            </a:pPr>
            <a:endParaRPr lang="en-US" sz="2000" b="0" dirty="0" smtClean="0"/>
          </a:p>
        </p:txBody>
      </p:sp>
    </p:spTree>
    <p:extLst>
      <p:ext uri="{BB962C8B-B14F-4D97-AF65-F5344CB8AC3E}">
        <p14:creationId xmlns:p14="http://schemas.microsoft.com/office/powerpoint/2010/main" val="1888348947"/>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What</a:t>
            </a:r>
            <a:r>
              <a:rPr lang="it-IT" dirty="0" smtClean="0"/>
              <a:t> </a:t>
            </a:r>
            <a:r>
              <a:rPr lang="it-IT" dirty="0" err="1" smtClean="0"/>
              <a:t>is</a:t>
            </a:r>
            <a:r>
              <a:rPr lang="it-IT" dirty="0" smtClean="0"/>
              <a:t> XDW ? (1/2)</a:t>
            </a:r>
            <a:endParaRPr lang="it-IT" dirty="0"/>
          </a:p>
        </p:txBody>
      </p:sp>
      <p:sp>
        <p:nvSpPr>
          <p:cNvPr id="3" name="Segnaposto contenuto 2"/>
          <p:cNvSpPr>
            <a:spLocks noGrp="1"/>
          </p:cNvSpPr>
          <p:nvPr>
            <p:ph idx="1"/>
          </p:nvPr>
        </p:nvSpPr>
        <p:spPr>
          <a:xfrm>
            <a:off x="457200" y="1417638"/>
            <a:ext cx="8229600" cy="4919662"/>
          </a:xfrm>
        </p:spPr>
        <p:txBody>
          <a:bodyPr>
            <a:normAutofit lnSpcReduction="10000"/>
          </a:bodyPr>
          <a:lstStyle/>
          <a:p>
            <a:r>
              <a:rPr lang="it-IT" dirty="0" smtClean="0"/>
              <a:t>Content </a:t>
            </a:r>
            <a:r>
              <a:rPr lang="en-GB" dirty="0" smtClean="0"/>
              <a:t>Profile published in the ITI TF (moved in final text in 2015);</a:t>
            </a:r>
          </a:p>
          <a:p>
            <a:r>
              <a:rPr lang="en-GB" dirty="0" smtClean="0"/>
              <a:t>Defines the schema for the creation of a document (the Workflow Document)</a:t>
            </a:r>
          </a:p>
          <a:p>
            <a:r>
              <a:rPr lang="en-GB" dirty="0" smtClean="0"/>
              <a:t>Schema based on: </a:t>
            </a:r>
          </a:p>
          <a:p>
            <a:pPr lvl="1"/>
            <a:r>
              <a:rPr lang="en-GB" sz="1800" dirty="0" smtClean="0"/>
              <a:t>CDA R.2 (HL7)</a:t>
            </a:r>
          </a:p>
          <a:p>
            <a:pPr lvl="1"/>
            <a:r>
              <a:rPr lang="en-GB" sz="1800" dirty="0" smtClean="0"/>
              <a:t>WS-</a:t>
            </a:r>
            <a:r>
              <a:rPr lang="en-GB" sz="1800" dirty="0" err="1" smtClean="0"/>
              <a:t>HumanTask</a:t>
            </a:r>
            <a:r>
              <a:rPr lang="en-GB" sz="1800" dirty="0" smtClean="0"/>
              <a:t> (OASIS)</a:t>
            </a:r>
          </a:p>
          <a:p>
            <a:pPr lvl="1"/>
            <a:r>
              <a:rPr lang="en-GB" sz="1800" dirty="0" smtClean="0"/>
              <a:t>IHE extension</a:t>
            </a:r>
          </a:p>
          <a:p>
            <a:r>
              <a:rPr lang="en-GB" dirty="0" smtClean="0"/>
              <a:t>Does not define any specific workflow: it would be generic, to be able </a:t>
            </a:r>
            <a:r>
              <a:rPr lang="it-IT" dirty="0" smtClean="0"/>
              <a:t>to </a:t>
            </a:r>
            <a:r>
              <a:rPr lang="it-IT" dirty="0" err="1" smtClean="0"/>
              <a:t>support</a:t>
            </a:r>
            <a:r>
              <a:rPr lang="it-IT" dirty="0" smtClean="0"/>
              <a:t> a wide </a:t>
            </a:r>
            <a:r>
              <a:rPr lang="it-IT" dirty="0" err="1" smtClean="0"/>
              <a:t>variety</a:t>
            </a:r>
            <a:r>
              <a:rPr lang="it-IT" dirty="0" smtClean="0"/>
              <a:t> of </a:t>
            </a:r>
            <a:r>
              <a:rPr lang="it-IT" dirty="0" err="1" smtClean="0"/>
              <a:t>clinical</a:t>
            </a:r>
            <a:r>
              <a:rPr lang="it-IT" dirty="0" smtClean="0"/>
              <a:t>/</a:t>
            </a:r>
            <a:r>
              <a:rPr lang="it-IT" dirty="0" err="1" smtClean="0"/>
              <a:t>administrative</a:t>
            </a:r>
            <a:r>
              <a:rPr lang="it-IT" dirty="0" smtClean="0"/>
              <a:t> </a:t>
            </a:r>
            <a:r>
              <a:rPr lang="it-IT" dirty="0" err="1" smtClean="0"/>
              <a:t>workflows</a:t>
            </a:r>
            <a:endParaRPr lang="it-IT" dirty="0" smtClean="0"/>
          </a:p>
          <a:p>
            <a:pPr marL="457200" lvl="1" indent="0">
              <a:buNone/>
            </a:pPr>
            <a:endParaRPr lang="it-IT" sz="1800" dirty="0" smtClean="0"/>
          </a:p>
          <a:p>
            <a:pPr lvl="1"/>
            <a:endParaRPr lang="it-IT" dirty="0" smtClean="0"/>
          </a:p>
          <a:p>
            <a:endParaRPr lang="it-IT" dirty="0" smtClean="0"/>
          </a:p>
          <a:p>
            <a:endParaRPr lang="it-IT" dirty="0"/>
          </a:p>
        </p:txBody>
      </p:sp>
    </p:spTree>
    <p:extLst>
      <p:ext uri="{BB962C8B-B14F-4D97-AF65-F5344CB8AC3E}">
        <p14:creationId xmlns:p14="http://schemas.microsoft.com/office/powerpoint/2010/main" val="4252044969"/>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fontScale="90000"/>
          </a:bodyPr>
          <a:lstStyle/>
          <a:p>
            <a:r>
              <a:rPr lang="it-IT" b="1" dirty="0" smtClean="0">
                <a:solidFill>
                  <a:srgbClr val="FF0000"/>
                </a:solidFill>
              </a:rPr>
              <a:t>In Evaluation by the </a:t>
            </a:r>
            <a:r>
              <a:rPr lang="it-IT" b="1" dirty="0" err="1" smtClean="0">
                <a:solidFill>
                  <a:srgbClr val="FF0000"/>
                </a:solidFill>
              </a:rPr>
              <a:t>Radiology</a:t>
            </a:r>
            <a:r>
              <a:rPr lang="it-IT" b="1" dirty="0" smtClean="0">
                <a:solidFill>
                  <a:srgbClr val="FF0000"/>
                </a:solidFill>
              </a:rPr>
              <a:t> </a:t>
            </a:r>
            <a:r>
              <a:rPr lang="it-IT" b="1" dirty="0" err="1" smtClean="0">
                <a:solidFill>
                  <a:srgbClr val="FF0000"/>
                </a:solidFill>
              </a:rPr>
              <a:t>Cmte</a:t>
            </a:r>
            <a:r>
              <a:rPr lang="it-IT" b="1" dirty="0" smtClean="0">
                <a:solidFill>
                  <a:srgbClr val="FF0000"/>
                </a:solidFill>
              </a:rPr>
              <a:t>: </a:t>
            </a:r>
            <a:r>
              <a:rPr lang="it-IT" dirty="0" err="1" smtClean="0"/>
              <a:t>Profile</a:t>
            </a:r>
            <a:r>
              <a:rPr lang="it-IT" dirty="0" smtClean="0"/>
              <a:t> new </a:t>
            </a:r>
            <a:r>
              <a:rPr lang="it-IT" dirty="0" err="1" smtClean="0"/>
              <a:t>transactions</a:t>
            </a:r>
            <a:r>
              <a:rPr lang="it-IT" dirty="0" smtClean="0"/>
              <a:t>? </a:t>
            </a:r>
            <a:endParaRPr lang="it-IT" dirty="0"/>
          </a:p>
        </p:txBody>
      </p:sp>
      <p:sp>
        <p:nvSpPr>
          <p:cNvPr id="3" name="Segnaposto contenuto 2"/>
          <p:cNvSpPr>
            <a:spLocks noGrp="1"/>
          </p:cNvSpPr>
          <p:nvPr>
            <p:ph idx="1"/>
          </p:nvPr>
        </p:nvSpPr>
        <p:spPr>
          <a:xfrm>
            <a:off x="457200" y="1417638"/>
            <a:ext cx="8229600" cy="5300662"/>
          </a:xfrm>
        </p:spPr>
        <p:txBody>
          <a:bodyPr>
            <a:normAutofit lnSpcReduction="10000"/>
          </a:bodyPr>
          <a:lstStyle/>
          <a:p>
            <a:pPr marL="0" indent="0">
              <a:buNone/>
            </a:pPr>
            <a:r>
              <a:rPr lang="en-GB" dirty="0" smtClean="0"/>
              <a:t>Right now a workflow definition profile defines just rules for content creation. (For simple processes it is enough…)</a:t>
            </a:r>
          </a:p>
          <a:p>
            <a:pPr marL="0" indent="0">
              <a:buNone/>
            </a:pPr>
            <a:endParaRPr lang="en-GB" sz="800" dirty="0" smtClean="0"/>
          </a:p>
          <a:p>
            <a:pPr marL="0" indent="0">
              <a:buNone/>
            </a:pPr>
            <a:r>
              <a:rPr lang="en-GB" b="1" dirty="0" smtClean="0"/>
              <a:t>HOWEVER: </a:t>
            </a:r>
            <a:r>
              <a:rPr lang="en-GB" dirty="0" smtClean="0"/>
              <a:t>in a complex scenario we could produce more detailed  requirements defining a transaction for each Workflow Status Update.</a:t>
            </a:r>
          </a:p>
          <a:p>
            <a:pPr marL="0" indent="0">
              <a:buNone/>
            </a:pPr>
            <a:r>
              <a:rPr lang="en-GB" b="1" dirty="0" smtClean="0"/>
              <a:t>(the trigger Event / Expected action sections could be used to define the system behaviour AND message semantics can be used to define XDS binding and  Document Content requirements)</a:t>
            </a:r>
          </a:p>
        </p:txBody>
      </p:sp>
    </p:spTree>
    <p:extLst>
      <p:ext uri="{BB962C8B-B14F-4D97-AF65-F5344CB8AC3E}">
        <p14:creationId xmlns:p14="http://schemas.microsoft.com/office/powerpoint/2010/main" val="4291681019"/>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ttangolo 6"/>
          <p:cNvSpPr/>
          <p:nvPr/>
        </p:nvSpPr>
        <p:spPr>
          <a:xfrm>
            <a:off x="4207650" y="2002291"/>
            <a:ext cx="1346442" cy="703201"/>
          </a:xfrm>
          <a:prstGeom prst="rect">
            <a:avLst/>
          </a:prstGeom>
          <a:solidFill>
            <a:schemeClr val="bg1">
              <a:lumMod val="95000"/>
            </a:schemeClr>
          </a:solidFill>
          <a:ln>
            <a:prstDash val="sysDash"/>
          </a:ln>
        </p:spPr>
        <p:style>
          <a:lnRef idx="2">
            <a:schemeClr val="dk1"/>
          </a:lnRef>
          <a:fillRef idx="1">
            <a:schemeClr val="lt1"/>
          </a:fillRef>
          <a:effectRef idx="0">
            <a:schemeClr val="dk1"/>
          </a:effectRef>
          <a:fontRef idx="minor">
            <a:schemeClr val="dk1"/>
          </a:fontRef>
        </p:style>
        <p:txBody>
          <a:bodyPr rtlCol="0" anchor="ctr"/>
          <a:lstStyle/>
          <a:p>
            <a:pPr algn="ctr"/>
            <a:r>
              <a:rPr lang="it-IT" sz="1100" dirty="0" smtClean="0"/>
              <a:t>XDS </a:t>
            </a:r>
            <a:r>
              <a:rPr lang="it-IT" sz="1100" dirty="0" err="1" smtClean="0"/>
              <a:t>Document</a:t>
            </a:r>
            <a:r>
              <a:rPr lang="it-IT" sz="1100" dirty="0" smtClean="0"/>
              <a:t> </a:t>
            </a:r>
            <a:r>
              <a:rPr lang="it-IT" sz="1100" dirty="0" err="1" smtClean="0"/>
              <a:t>Repository</a:t>
            </a:r>
            <a:endParaRPr lang="it-IT" sz="1100" dirty="0"/>
          </a:p>
        </p:txBody>
      </p:sp>
      <p:sp>
        <p:nvSpPr>
          <p:cNvPr id="8" name="Rettangolo 7"/>
          <p:cNvSpPr/>
          <p:nvPr/>
        </p:nvSpPr>
        <p:spPr>
          <a:xfrm>
            <a:off x="4207650" y="2705492"/>
            <a:ext cx="1346442" cy="703201"/>
          </a:xfrm>
          <a:prstGeom prst="rect">
            <a:avLst/>
          </a:prstGeom>
          <a:solidFill>
            <a:schemeClr val="bg1">
              <a:lumMod val="95000"/>
            </a:schemeClr>
          </a:solidFill>
          <a:ln>
            <a:prstDash val="sysDash"/>
          </a:ln>
        </p:spPr>
        <p:style>
          <a:lnRef idx="2">
            <a:schemeClr val="dk1"/>
          </a:lnRef>
          <a:fillRef idx="1">
            <a:schemeClr val="lt1"/>
          </a:fillRef>
          <a:effectRef idx="0">
            <a:schemeClr val="dk1"/>
          </a:effectRef>
          <a:fontRef idx="minor">
            <a:schemeClr val="dk1"/>
          </a:fontRef>
        </p:style>
        <p:txBody>
          <a:bodyPr rtlCol="0" anchor="ctr"/>
          <a:lstStyle/>
          <a:p>
            <a:pPr algn="ctr"/>
            <a:r>
              <a:rPr lang="it-IT" sz="1100" dirty="0" smtClean="0"/>
              <a:t>DSUB Broker</a:t>
            </a:r>
            <a:endParaRPr lang="it-IT" sz="1100" dirty="0"/>
          </a:p>
        </p:txBody>
      </p:sp>
      <p:sp>
        <p:nvSpPr>
          <p:cNvPr id="9" name="Rettangolo 8"/>
          <p:cNvSpPr/>
          <p:nvPr/>
        </p:nvSpPr>
        <p:spPr>
          <a:xfrm>
            <a:off x="275386" y="5069823"/>
            <a:ext cx="1346442" cy="749694"/>
          </a:xfrm>
          <a:prstGeom prst="rect">
            <a:avLst/>
          </a:prstGeom>
          <a:solidFill>
            <a:srgbClr val="EBF1DE"/>
          </a:solidFill>
        </p:spPr>
        <p:style>
          <a:lnRef idx="2">
            <a:schemeClr val="dk1"/>
          </a:lnRef>
          <a:fillRef idx="1">
            <a:schemeClr val="lt1"/>
          </a:fillRef>
          <a:effectRef idx="0">
            <a:schemeClr val="dk1"/>
          </a:effectRef>
          <a:fontRef idx="minor">
            <a:schemeClr val="dk1"/>
          </a:fontRef>
        </p:style>
        <p:txBody>
          <a:bodyPr rtlCol="0" anchor="ctr"/>
          <a:lstStyle/>
          <a:p>
            <a:pPr algn="ctr"/>
            <a:r>
              <a:rPr lang="it-IT" sz="1100" b="1" dirty="0"/>
              <a:t>Remote Read Performer</a:t>
            </a:r>
          </a:p>
        </p:txBody>
      </p:sp>
      <p:sp>
        <p:nvSpPr>
          <p:cNvPr id="17" name="CasellaDiTesto 16"/>
          <p:cNvSpPr txBox="1"/>
          <p:nvPr/>
        </p:nvSpPr>
        <p:spPr>
          <a:xfrm>
            <a:off x="1560625" y="887967"/>
            <a:ext cx="2815311" cy="938719"/>
          </a:xfrm>
          <a:prstGeom prst="rect">
            <a:avLst/>
          </a:prstGeom>
          <a:noFill/>
        </p:spPr>
        <p:txBody>
          <a:bodyPr wrap="square" rtlCol="0">
            <a:spAutoFit/>
          </a:bodyPr>
          <a:lstStyle/>
          <a:p>
            <a:r>
              <a:rPr lang="it-IT" sz="1100" dirty="0" smtClean="0"/>
              <a:t>[RAD-QQ] </a:t>
            </a:r>
            <a:r>
              <a:rPr lang="it-IT" sz="1100" dirty="0" err="1" smtClean="0"/>
              <a:t>Submit</a:t>
            </a:r>
            <a:r>
              <a:rPr lang="it-IT" sz="1100" dirty="0" smtClean="0"/>
              <a:t> Read </a:t>
            </a:r>
            <a:r>
              <a:rPr lang="it-IT" sz="1100" dirty="0" err="1" smtClean="0"/>
              <a:t>Request</a:t>
            </a:r>
            <a:endParaRPr lang="it-IT" sz="1100" dirty="0" smtClean="0"/>
          </a:p>
          <a:p>
            <a:r>
              <a:rPr lang="it-IT" sz="1100" dirty="0" smtClean="0"/>
              <a:t>[RAD-XX] </a:t>
            </a:r>
            <a:r>
              <a:rPr lang="it-IT" sz="1100" dirty="0" err="1" smtClean="0"/>
              <a:t>Cancel</a:t>
            </a:r>
            <a:r>
              <a:rPr lang="it-IT" sz="1100" dirty="0" smtClean="0"/>
              <a:t> Read </a:t>
            </a:r>
            <a:r>
              <a:rPr lang="it-IT" sz="1100" dirty="0" err="1" smtClean="0"/>
              <a:t>Request</a:t>
            </a:r>
            <a:endParaRPr lang="it-IT" sz="1100" dirty="0" smtClean="0"/>
          </a:p>
          <a:p>
            <a:r>
              <a:rPr lang="it-IT" sz="1100" dirty="0" smtClean="0"/>
              <a:t>[RAD-ZZ] </a:t>
            </a:r>
            <a:r>
              <a:rPr lang="it-IT" sz="1100" dirty="0" err="1"/>
              <a:t>Acknowledge</a:t>
            </a:r>
            <a:r>
              <a:rPr lang="it-IT" sz="1100" dirty="0"/>
              <a:t> Read </a:t>
            </a:r>
            <a:r>
              <a:rPr lang="it-IT" sz="1100" dirty="0" err="1" smtClean="0"/>
              <a:t>Completion</a:t>
            </a:r>
            <a:endParaRPr lang="it-IT" sz="1100" dirty="0" smtClean="0"/>
          </a:p>
          <a:p>
            <a:r>
              <a:rPr lang="it-IT" sz="1100" dirty="0" smtClean="0"/>
              <a:t>[ITI-43] </a:t>
            </a:r>
            <a:r>
              <a:rPr lang="it-IT" sz="1100" dirty="0" err="1" smtClean="0"/>
              <a:t>Retrieve</a:t>
            </a:r>
            <a:r>
              <a:rPr lang="it-IT" sz="1100" dirty="0" smtClean="0"/>
              <a:t> </a:t>
            </a:r>
            <a:r>
              <a:rPr lang="it-IT" sz="1100" dirty="0" err="1" smtClean="0"/>
              <a:t>Document</a:t>
            </a:r>
            <a:r>
              <a:rPr lang="it-IT" sz="1100" dirty="0" smtClean="0"/>
              <a:t> Set</a:t>
            </a:r>
          </a:p>
          <a:p>
            <a:r>
              <a:rPr lang="it-IT" sz="1100" dirty="0" smtClean="0"/>
              <a:t>[ITI-18] </a:t>
            </a:r>
            <a:r>
              <a:rPr lang="it-IT" sz="1100" dirty="0" err="1" smtClean="0"/>
              <a:t>Registry</a:t>
            </a:r>
            <a:r>
              <a:rPr lang="it-IT" sz="1100" dirty="0" smtClean="0"/>
              <a:t> </a:t>
            </a:r>
            <a:r>
              <a:rPr lang="it-IT" sz="1100" dirty="0" err="1" smtClean="0"/>
              <a:t>Stored</a:t>
            </a:r>
            <a:r>
              <a:rPr lang="it-IT" sz="1100" dirty="0" smtClean="0"/>
              <a:t> Query</a:t>
            </a:r>
            <a:endParaRPr lang="it-IT" sz="1100" dirty="0"/>
          </a:p>
        </p:txBody>
      </p:sp>
      <p:sp>
        <p:nvSpPr>
          <p:cNvPr id="21" name="CasellaDiTesto 20"/>
          <p:cNvSpPr txBox="1"/>
          <p:nvPr/>
        </p:nvSpPr>
        <p:spPr>
          <a:xfrm>
            <a:off x="5327200" y="467911"/>
            <a:ext cx="2151660" cy="769441"/>
          </a:xfrm>
          <a:prstGeom prst="rect">
            <a:avLst/>
          </a:prstGeom>
          <a:noFill/>
        </p:spPr>
        <p:txBody>
          <a:bodyPr wrap="square" rtlCol="0">
            <a:spAutoFit/>
          </a:bodyPr>
          <a:lstStyle/>
          <a:p>
            <a:r>
              <a:rPr lang="it-IT" sz="1100" dirty="0"/>
              <a:t>[RAD-YY] </a:t>
            </a:r>
            <a:r>
              <a:rPr lang="it-IT" sz="1100" dirty="0" err="1"/>
              <a:t>Assign</a:t>
            </a:r>
            <a:r>
              <a:rPr lang="it-IT" sz="1100" dirty="0"/>
              <a:t> Read </a:t>
            </a:r>
            <a:r>
              <a:rPr lang="it-IT" sz="1100" dirty="0" err="1" smtClean="0"/>
              <a:t>Request</a:t>
            </a:r>
            <a:endParaRPr lang="it-IT" sz="1100" dirty="0" smtClean="0"/>
          </a:p>
          <a:p>
            <a:r>
              <a:rPr lang="it-IT" sz="1100" dirty="0"/>
              <a:t>[RAD-JJ] </a:t>
            </a:r>
            <a:r>
              <a:rPr lang="it-IT" sz="1100" dirty="0" err="1"/>
              <a:t>Revoke</a:t>
            </a:r>
            <a:r>
              <a:rPr lang="it-IT" sz="1100" dirty="0"/>
              <a:t> </a:t>
            </a:r>
            <a:r>
              <a:rPr lang="it-IT" sz="1100" dirty="0" err="1"/>
              <a:t>Assigned</a:t>
            </a:r>
            <a:r>
              <a:rPr lang="it-IT" sz="1100" dirty="0"/>
              <a:t> Read</a:t>
            </a:r>
          </a:p>
          <a:p>
            <a:r>
              <a:rPr lang="it-IT" sz="1100" dirty="0"/>
              <a:t>[ITI-43</a:t>
            </a:r>
            <a:r>
              <a:rPr lang="it-IT" sz="1100" dirty="0" smtClean="0"/>
              <a:t>] </a:t>
            </a:r>
            <a:r>
              <a:rPr lang="it-IT" sz="1100" dirty="0" err="1" smtClean="0"/>
              <a:t>Retrieve</a:t>
            </a:r>
            <a:r>
              <a:rPr lang="it-IT" sz="1100" dirty="0" smtClean="0"/>
              <a:t> </a:t>
            </a:r>
            <a:r>
              <a:rPr lang="it-IT" sz="1100" dirty="0" err="1" smtClean="0"/>
              <a:t>Document</a:t>
            </a:r>
            <a:r>
              <a:rPr lang="it-IT" sz="1100" dirty="0" smtClean="0"/>
              <a:t> Set</a:t>
            </a:r>
          </a:p>
          <a:p>
            <a:r>
              <a:rPr lang="it-IT" sz="1100" dirty="0" smtClean="0"/>
              <a:t>[ITI-18] </a:t>
            </a:r>
            <a:r>
              <a:rPr lang="it-IT" sz="1100" dirty="0" err="1" smtClean="0"/>
              <a:t>Registry</a:t>
            </a:r>
            <a:r>
              <a:rPr lang="it-IT" sz="1100" dirty="0" smtClean="0"/>
              <a:t> </a:t>
            </a:r>
            <a:r>
              <a:rPr lang="it-IT" sz="1100" dirty="0" err="1" smtClean="0"/>
              <a:t>Stored</a:t>
            </a:r>
            <a:r>
              <a:rPr lang="it-IT" sz="1100" dirty="0" smtClean="0"/>
              <a:t> Query</a:t>
            </a:r>
            <a:endParaRPr lang="it-IT" sz="1100" dirty="0"/>
          </a:p>
        </p:txBody>
      </p:sp>
      <p:cxnSp>
        <p:nvCxnSpPr>
          <p:cNvPr id="28" name="Connettore 2 27"/>
          <p:cNvCxnSpPr/>
          <p:nvPr/>
        </p:nvCxnSpPr>
        <p:spPr>
          <a:xfrm>
            <a:off x="3989190" y="2521904"/>
            <a:ext cx="203179" cy="0"/>
          </a:xfrm>
          <a:prstGeom prst="straightConnector1">
            <a:avLst/>
          </a:prstGeom>
          <a:ln>
            <a:solidFill>
              <a:srgbClr val="000000"/>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31" name="CasellaDiTesto 30"/>
          <p:cNvSpPr txBox="1"/>
          <p:nvPr/>
        </p:nvSpPr>
        <p:spPr>
          <a:xfrm>
            <a:off x="1637129" y="3886721"/>
            <a:ext cx="2738807" cy="938719"/>
          </a:xfrm>
          <a:prstGeom prst="rect">
            <a:avLst/>
          </a:prstGeom>
          <a:noFill/>
        </p:spPr>
        <p:txBody>
          <a:bodyPr wrap="square" rtlCol="0">
            <a:spAutoFit/>
          </a:bodyPr>
          <a:lstStyle/>
          <a:p>
            <a:r>
              <a:rPr lang="it-IT" sz="1100" dirty="0"/>
              <a:t>[RAD-KK] Complete </a:t>
            </a:r>
            <a:r>
              <a:rPr lang="it-IT" sz="1100" dirty="0" smtClean="0"/>
              <a:t>Read</a:t>
            </a:r>
          </a:p>
          <a:p>
            <a:r>
              <a:rPr lang="it-IT" sz="1100" dirty="0"/>
              <a:t>[RAD-WW] </a:t>
            </a:r>
            <a:r>
              <a:rPr lang="it-IT" sz="1100" dirty="0" err="1"/>
              <a:t>Acknowledge</a:t>
            </a:r>
            <a:r>
              <a:rPr lang="it-IT" sz="1100" dirty="0"/>
              <a:t> Read </a:t>
            </a:r>
            <a:r>
              <a:rPr lang="it-IT" sz="1100" dirty="0" err="1"/>
              <a:t>Completion</a:t>
            </a:r>
            <a:endParaRPr lang="it-IT" sz="1100" dirty="0"/>
          </a:p>
          <a:p>
            <a:r>
              <a:rPr lang="it-IT" sz="1100" dirty="0"/>
              <a:t>[RAD-VV] </a:t>
            </a:r>
            <a:r>
              <a:rPr lang="it-IT" sz="1100" dirty="0" err="1"/>
              <a:t>Accept</a:t>
            </a:r>
            <a:r>
              <a:rPr lang="it-IT" sz="1100" dirty="0"/>
              <a:t>/</a:t>
            </a:r>
            <a:r>
              <a:rPr lang="it-IT" sz="1100" dirty="0" err="1"/>
              <a:t>Reject</a:t>
            </a:r>
            <a:r>
              <a:rPr lang="it-IT" sz="1100" dirty="0"/>
              <a:t> Read</a:t>
            </a:r>
          </a:p>
          <a:p>
            <a:r>
              <a:rPr lang="it-IT" sz="1100" dirty="0" smtClean="0"/>
              <a:t>[ITI-43] </a:t>
            </a:r>
            <a:r>
              <a:rPr lang="it-IT" sz="1100" dirty="0" err="1" smtClean="0"/>
              <a:t>Retrieve</a:t>
            </a:r>
            <a:r>
              <a:rPr lang="it-IT" sz="1100" dirty="0" smtClean="0"/>
              <a:t> </a:t>
            </a:r>
            <a:r>
              <a:rPr lang="it-IT" sz="1100" dirty="0" err="1" smtClean="0"/>
              <a:t>Document</a:t>
            </a:r>
            <a:r>
              <a:rPr lang="it-IT" sz="1100" dirty="0" smtClean="0"/>
              <a:t> Set</a:t>
            </a:r>
          </a:p>
          <a:p>
            <a:r>
              <a:rPr lang="it-IT" sz="1100" dirty="0" smtClean="0"/>
              <a:t>[ITI-18] </a:t>
            </a:r>
            <a:r>
              <a:rPr lang="it-IT" sz="1100" dirty="0" err="1" smtClean="0"/>
              <a:t>Registry</a:t>
            </a:r>
            <a:r>
              <a:rPr lang="it-IT" sz="1100" dirty="0" smtClean="0"/>
              <a:t> </a:t>
            </a:r>
            <a:r>
              <a:rPr lang="it-IT" sz="1100" dirty="0" err="1" smtClean="0"/>
              <a:t>Stored</a:t>
            </a:r>
            <a:r>
              <a:rPr lang="it-IT" sz="1100" dirty="0" smtClean="0"/>
              <a:t> Query</a:t>
            </a:r>
            <a:endParaRPr lang="it-IT" sz="1100" dirty="0"/>
          </a:p>
        </p:txBody>
      </p:sp>
      <p:cxnSp>
        <p:nvCxnSpPr>
          <p:cNvPr id="44" name="Connettore 1 43"/>
          <p:cNvCxnSpPr/>
          <p:nvPr/>
        </p:nvCxnSpPr>
        <p:spPr>
          <a:xfrm>
            <a:off x="3989190" y="2521904"/>
            <a:ext cx="0" cy="2353834"/>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5" name="Connettore 1 44"/>
          <p:cNvCxnSpPr/>
          <p:nvPr/>
        </p:nvCxnSpPr>
        <p:spPr>
          <a:xfrm flipH="1">
            <a:off x="1560625" y="4875738"/>
            <a:ext cx="2428565" cy="2369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9" name="Connettore 4 48"/>
          <p:cNvCxnSpPr/>
          <p:nvPr/>
        </p:nvCxnSpPr>
        <p:spPr>
          <a:xfrm rot="10800000" flipV="1">
            <a:off x="5553499" y="2552502"/>
            <a:ext cx="2886680" cy="720304"/>
          </a:xfrm>
          <a:prstGeom prst="bentConnector3">
            <a:avLst>
              <a:gd name="adj1" fmla="val -354"/>
            </a:avLst>
          </a:prstGeom>
          <a:ln>
            <a:solidFill>
              <a:srgbClr val="000000"/>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50" name="Connettore 4 49"/>
          <p:cNvCxnSpPr/>
          <p:nvPr/>
        </p:nvCxnSpPr>
        <p:spPr>
          <a:xfrm rot="16200000" flipH="1">
            <a:off x="2250297" y="962049"/>
            <a:ext cx="441482" cy="3473223"/>
          </a:xfrm>
          <a:prstGeom prst="bentConnector2">
            <a:avLst/>
          </a:prstGeom>
          <a:ln>
            <a:solidFill>
              <a:srgbClr val="000000"/>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10" name="Rettangolo 9"/>
          <p:cNvSpPr/>
          <p:nvPr/>
        </p:nvSpPr>
        <p:spPr>
          <a:xfrm>
            <a:off x="7766956" y="1040367"/>
            <a:ext cx="1346442" cy="685989"/>
          </a:xfrm>
          <a:prstGeom prst="rect">
            <a:avLst/>
          </a:prstGeom>
          <a:solidFill>
            <a:srgbClr val="EBF1DE"/>
          </a:solidFill>
        </p:spPr>
        <p:style>
          <a:lnRef idx="2">
            <a:schemeClr val="dk1"/>
          </a:lnRef>
          <a:fillRef idx="1">
            <a:schemeClr val="lt1"/>
          </a:fillRef>
          <a:effectRef idx="0">
            <a:schemeClr val="dk1"/>
          </a:effectRef>
          <a:fontRef idx="minor">
            <a:schemeClr val="dk1"/>
          </a:fontRef>
        </p:style>
        <p:txBody>
          <a:bodyPr rtlCol="0" anchor="ctr"/>
          <a:lstStyle/>
          <a:p>
            <a:pPr algn="ctr"/>
            <a:r>
              <a:rPr lang="it-IT" sz="1100" b="1" dirty="0"/>
              <a:t>Remote Read </a:t>
            </a:r>
            <a:r>
              <a:rPr lang="it-IT" sz="1100" b="1" dirty="0" err="1"/>
              <a:t>Dispatcher</a:t>
            </a:r>
            <a:endParaRPr lang="it-IT" sz="1100" b="1" dirty="0"/>
          </a:p>
        </p:txBody>
      </p:sp>
      <p:sp>
        <p:nvSpPr>
          <p:cNvPr id="53" name="CasellaDiTesto 52"/>
          <p:cNvSpPr txBox="1"/>
          <p:nvPr/>
        </p:nvSpPr>
        <p:spPr>
          <a:xfrm>
            <a:off x="5716681" y="2995897"/>
            <a:ext cx="4161753" cy="261610"/>
          </a:xfrm>
          <a:prstGeom prst="rect">
            <a:avLst/>
          </a:prstGeom>
          <a:noFill/>
        </p:spPr>
        <p:txBody>
          <a:bodyPr wrap="square" rtlCol="0">
            <a:spAutoFit/>
          </a:bodyPr>
          <a:lstStyle/>
          <a:p>
            <a:r>
              <a:rPr lang="it-IT" sz="1100" dirty="0" smtClean="0"/>
              <a:t>[ITI-52] </a:t>
            </a:r>
            <a:r>
              <a:rPr lang="it-IT" sz="1100" dirty="0" err="1" smtClean="0"/>
              <a:t>Document</a:t>
            </a:r>
            <a:r>
              <a:rPr lang="it-IT" sz="1100" dirty="0" smtClean="0"/>
              <a:t> </a:t>
            </a:r>
            <a:r>
              <a:rPr lang="it-IT" sz="1100" dirty="0" err="1" smtClean="0"/>
              <a:t>Metadata</a:t>
            </a:r>
            <a:r>
              <a:rPr lang="it-IT" sz="1100" dirty="0" smtClean="0"/>
              <a:t> </a:t>
            </a:r>
            <a:r>
              <a:rPr lang="it-IT" sz="1100" dirty="0" err="1" smtClean="0"/>
              <a:t>Subscribe</a:t>
            </a:r>
            <a:endParaRPr lang="it-IT" sz="1100" dirty="0"/>
          </a:p>
        </p:txBody>
      </p:sp>
      <p:cxnSp>
        <p:nvCxnSpPr>
          <p:cNvPr id="54" name="Connettore 4 53"/>
          <p:cNvCxnSpPr>
            <a:endCxn id="88" idx="1"/>
          </p:cNvCxnSpPr>
          <p:nvPr/>
        </p:nvCxnSpPr>
        <p:spPr>
          <a:xfrm flipV="1">
            <a:off x="5554093" y="1965692"/>
            <a:ext cx="2212869" cy="953710"/>
          </a:xfrm>
          <a:prstGeom prst="bentConnector3">
            <a:avLst>
              <a:gd name="adj1" fmla="val 84572"/>
            </a:avLst>
          </a:prstGeom>
          <a:ln>
            <a:solidFill>
              <a:srgbClr val="000000"/>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58" name="CasellaDiTesto 57"/>
          <p:cNvSpPr txBox="1"/>
          <p:nvPr/>
        </p:nvSpPr>
        <p:spPr>
          <a:xfrm>
            <a:off x="5731983" y="2413553"/>
            <a:ext cx="1759577" cy="430887"/>
          </a:xfrm>
          <a:prstGeom prst="rect">
            <a:avLst/>
          </a:prstGeom>
          <a:noFill/>
        </p:spPr>
        <p:txBody>
          <a:bodyPr wrap="square" rtlCol="0">
            <a:spAutoFit/>
          </a:bodyPr>
          <a:lstStyle/>
          <a:p>
            <a:r>
              <a:rPr lang="it-IT" sz="1100" dirty="0" smtClean="0"/>
              <a:t>[ITI-54] </a:t>
            </a:r>
            <a:r>
              <a:rPr lang="it-IT" sz="1100" dirty="0" err="1" smtClean="0"/>
              <a:t>Document</a:t>
            </a:r>
            <a:r>
              <a:rPr lang="it-IT" sz="1100" dirty="0" smtClean="0"/>
              <a:t> </a:t>
            </a:r>
            <a:r>
              <a:rPr lang="it-IT" sz="1100" dirty="0" err="1" smtClean="0"/>
              <a:t>Metadata</a:t>
            </a:r>
            <a:r>
              <a:rPr lang="it-IT" sz="1100" dirty="0" smtClean="0"/>
              <a:t> </a:t>
            </a:r>
            <a:r>
              <a:rPr lang="it-IT" sz="1100" dirty="0" err="1" smtClean="0"/>
              <a:t>Notify</a:t>
            </a:r>
            <a:endParaRPr lang="it-IT" sz="1100" dirty="0"/>
          </a:p>
        </p:txBody>
      </p:sp>
      <p:sp>
        <p:nvSpPr>
          <p:cNvPr id="4" name="Rettangolo 3"/>
          <p:cNvSpPr/>
          <p:nvPr/>
        </p:nvSpPr>
        <p:spPr>
          <a:xfrm>
            <a:off x="61206" y="1025068"/>
            <a:ext cx="1346442" cy="703201"/>
          </a:xfrm>
          <a:prstGeom prst="rect">
            <a:avLst/>
          </a:prstGeom>
          <a:solidFill>
            <a:schemeClr val="accent3">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it-IT" sz="1100" b="1" dirty="0" smtClean="0"/>
              <a:t>Remote Read </a:t>
            </a:r>
            <a:r>
              <a:rPr lang="it-IT" sz="1100" b="1" dirty="0" err="1" smtClean="0"/>
              <a:t>Requester</a:t>
            </a:r>
            <a:endParaRPr lang="it-IT" sz="1100" b="1" dirty="0"/>
          </a:p>
        </p:txBody>
      </p:sp>
      <p:sp>
        <p:nvSpPr>
          <p:cNvPr id="64" name="CasellaDiTesto 63"/>
          <p:cNvSpPr txBox="1"/>
          <p:nvPr/>
        </p:nvSpPr>
        <p:spPr>
          <a:xfrm>
            <a:off x="1178147" y="2628997"/>
            <a:ext cx="4161753" cy="430887"/>
          </a:xfrm>
          <a:prstGeom prst="rect">
            <a:avLst/>
          </a:prstGeom>
          <a:noFill/>
        </p:spPr>
        <p:txBody>
          <a:bodyPr wrap="square" rtlCol="0">
            <a:spAutoFit/>
          </a:bodyPr>
          <a:lstStyle/>
          <a:p>
            <a:r>
              <a:rPr lang="it-IT" sz="1100" dirty="0" smtClean="0"/>
              <a:t>[</a:t>
            </a:r>
            <a:r>
              <a:rPr lang="it-IT" sz="1100" dirty="0"/>
              <a:t>ITI-52] </a:t>
            </a:r>
            <a:r>
              <a:rPr lang="it-IT" sz="1100" dirty="0" err="1"/>
              <a:t>Document</a:t>
            </a:r>
            <a:r>
              <a:rPr lang="it-IT" sz="1100" dirty="0"/>
              <a:t> </a:t>
            </a:r>
            <a:r>
              <a:rPr lang="it-IT" sz="1100" dirty="0" err="1"/>
              <a:t>Metadata</a:t>
            </a:r>
            <a:r>
              <a:rPr lang="it-IT" sz="1100" dirty="0"/>
              <a:t> </a:t>
            </a:r>
            <a:r>
              <a:rPr lang="it-IT" sz="1100" dirty="0" err="1"/>
              <a:t>Subscribe</a:t>
            </a:r>
            <a:endParaRPr lang="it-IT" sz="1100" dirty="0"/>
          </a:p>
          <a:p>
            <a:endParaRPr lang="it-IT" sz="1100" dirty="0"/>
          </a:p>
        </p:txBody>
      </p:sp>
      <p:sp>
        <p:nvSpPr>
          <p:cNvPr id="74" name="Rettangolo 73"/>
          <p:cNvSpPr/>
          <p:nvPr/>
        </p:nvSpPr>
        <p:spPr>
          <a:xfrm>
            <a:off x="4207057" y="1299090"/>
            <a:ext cx="1346442" cy="703201"/>
          </a:xfrm>
          <a:prstGeom prst="rect">
            <a:avLst/>
          </a:prstGeom>
          <a:solidFill>
            <a:schemeClr val="bg1">
              <a:lumMod val="95000"/>
            </a:schemeClr>
          </a:solidFill>
          <a:ln>
            <a:prstDash val="sysDash"/>
          </a:ln>
        </p:spPr>
        <p:style>
          <a:lnRef idx="2">
            <a:schemeClr val="dk1"/>
          </a:lnRef>
          <a:fillRef idx="1">
            <a:schemeClr val="lt1"/>
          </a:fillRef>
          <a:effectRef idx="0">
            <a:schemeClr val="dk1"/>
          </a:effectRef>
          <a:fontRef idx="minor">
            <a:schemeClr val="dk1"/>
          </a:fontRef>
        </p:style>
        <p:txBody>
          <a:bodyPr rtlCol="0" anchor="ctr"/>
          <a:lstStyle/>
          <a:p>
            <a:pPr algn="ctr"/>
            <a:r>
              <a:rPr lang="it-IT" sz="1100" dirty="0" smtClean="0"/>
              <a:t>XDS </a:t>
            </a:r>
            <a:r>
              <a:rPr lang="it-IT" sz="1100" dirty="0" err="1" smtClean="0"/>
              <a:t>Document</a:t>
            </a:r>
            <a:r>
              <a:rPr lang="it-IT" sz="1100" dirty="0" smtClean="0"/>
              <a:t> </a:t>
            </a:r>
            <a:r>
              <a:rPr lang="it-IT" sz="1100" dirty="0" err="1" smtClean="0"/>
              <a:t>Registry</a:t>
            </a:r>
            <a:endParaRPr lang="it-IT" sz="1100" dirty="0"/>
          </a:p>
        </p:txBody>
      </p:sp>
      <p:sp>
        <p:nvSpPr>
          <p:cNvPr id="81" name="Rettangolo 80"/>
          <p:cNvSpPr/>
          <p:nvPr/>
        </p:nvSpPr>
        <p:spPr>
          <a:xfrm>
            <a:off x="61206" y="559937"/>
            <a:ext cx="1346442" cy="463217"/>
          </a:xfrm>
          <a:prstGeom prst="rect">
            <a:avLst/>
          </a:prstGeom>
          <a:solidFill>
            <a:srgbClr val="FFFFFF"/>
          </a:solidFill>
          <a:ln>
            <a:prstDash val="sysDash"/>
          </a:ln>
        </p:spPr>
        <p:style>
          <a:lnRef idx="2">
            <a:schemeClr val="dk1"/>
          </a:lnRef>
          <a:fillRef idx="1">
            <a:schemeClr val="lt1"/>
          </a:fillRef>
          <a:effectRef idx="0">
            <a:schemeClr val="dk1"/>
          </a:effectRef>
          <a:fontRef idx="minor">
            <a:schemeClr val="dk1"/>
          </a:fontRef>
        </p:style>
        <p:txBody>
          <a:bodyPr rtlCol="0" anchor="ctr"/>
          <a:lstStyle/>
          <a:p>
            <a:pPr algn="ctr"/>
            <a:r>
              <a:rPr lang="it-IT" sz="1100" dirty="0"/>
              <a:t>XDS </a:t>
            </a:r>
            <a:r>
              <a:rPr lang="it-IT" sz="1100" dirty="0" err="1"/>
              <a:t>Document</a:t>
            </a:r>
            <a:r>
              <a:rPr lang="it-IT" sz="1100" dirty="0"/>
              <a:t> Source</a:t>
            </a:r>
          </a:p>
        </p:txBody>
      </p:sp>
      <p:sp>
        <p:nvSpPr>
          <p:cNvPr id="82" name="Rettangolo 81"/>
          <p:cNvSpPr/>
          <p:nvPr/>
        </p:nvSpPr>
        <p:spPr>
          <a:xfrm>
            <a:off x="61205" y="109050"/>
            <a:ext cx="1346442" cy="463217"/>
          </a:xfrm>
          <a:prstGeom prst="rect">
            <a:avLst/>
          </a:prstGeom>
          <a:solidFill>
            <a:srgbClr val="FFFFFF"/>
          </a:solidFill>
          <a:ln>
            <a:prstDash val="sysDash"/>
          </a:ln>
        </p:spPr>
        <p:style>
          <a:lnRef idx="2">
            <a:schemeClr val="dk1"/>
          </a:lnRef>
          <a:fillRef idx="1">
            <a:schemeClr val="lt1"/>
          </a:fillRef>
          <a:effectRef idx="0">
            <a:schemeClr val="dk1"/>
          </a:effectRef>
          <a:fontRef idx="minor">
            <a:schemeClr val="dk1"/>
          </a:fontRef>
        </p:style>
        <p:txBody>
          <a:bodyPr rtlCol="0" anchor="ctr"/>
          <a:lstStyle/>
          <a:p>
            <a:pPr algn="ctr"/>
            <a:r>
              <a:rPr lang="it-IT" sz="1100" dirty="0"/>
              <a:t>XDS </a:t>
            </a:r>
            <a:r>
              <a:rPr lang="it-IT" sz="1100" dirty="0" err="1"/>
              <a:t>Document</a:t>
            </a:r>
            <a:r>
              <a:rPr lang="it-IT" sz="1100" dirty="0"/>
              <a:t> Consumer</a:t>
            </a:r>
          </a:p>
        </p:txBody>
      </p:sp>
      <p:sp>
        <p:nvSpPr>
          <p:cNvPr id="83" name="Rettangolo 82"/>
          <p:cNvSpPr/>
          <p:nvPr/>
        </p:nvSpPr>
        <p:spPr>
          <a:xfrm>
            <a:off x="61206" y="2187792"/>
            <a:ext cx="1346442" cy="463217"/>
          </a:xfrm>
          <a:prstGeom prst="rect">
            <a:avLst/>
          </a:prstGeom>
          <a:solidFill>
            <a:srgbClr val="FFFFFF"/>
          </a:solidFill>
          <a:ln>
            <a:prstDash val="sysDash"/>
          </a:ln>
        </p:spPr>
        <p:style>
          <a:lnRef idx="2">
            <a:schemeClr val="dk1"/>
          </a:lnRef>
          <a:fillRef idx="1">
            <a:schemeClr val="lt1"/>
          </a:fillRef>
          <a:effectRef idx="0">
            <a:schemeClr val="dk1"/>
          </a:effectRef>
          <a:fontRef idx="minor">
            <a:schemeClr val="dk1"/>
          </a:fontRef>
        </p:style>
        <p:txBody>
          <a:bodyPr rtlCol="0" anchor="ctr"/>
          <a:lstStyle/>
          <a:p>
            <a:pPr algn="ctr"/>
            <a:r>
              <a:rPr lang="it-IT" sz="1050" dirty="0" smtClean="0"/>
              <a:t>DSUB </a:t>
            </a:r>
            <a:r>
              <a:rPr lang="it-IT" sz="1050" dirty="0" err="1" smtClean="0"/>
              <a:t>Document</a:t>
            </a:r>
            <a:r>
              <a:rPr lang="it-IT" sz="1050" dirty="0" smtClean="0"/>
              <a:t> </a:t>
            </a:r>
            <a:r>
              <a:rPr lang="it-IT" sz="1050" dirty="0" err="1" smtClean="0"/>
              <a:t>Metadata</a:t>
            </a:r>
            <a:r>
              <a:rPr lang="it-IT" sz="1050" dirty="0" smtClean="0"/>
              <a:t> </a:t>
            </a:r>
            <a:r>
              <a:rPr lang="it-IT" sz="1050" dirty="0" err="1" smtClean="0"/>
              <a:t>Subscriber</a:t>
            </a:r>
            <a:endParaRPr lang="it-IT" sz="1050" dirty="0"/>
          </a:p>
        </p:txBody>
      </p:sp>
      <p:sp>
        <p:nvSpPr>
          <p:cNvPr id="84" name="Rettangolo 83"/>
          <p:cNvSpPr/>
          <p:nvPr/>
        </p:nvSpPr>
        <p:spPr>
          <a:xfrm>
            <a:off x="61211" y="1724575"/>
            <a:ext cx="1346442" cy="463217"/>
          </a:xfrm>
          <a:prstGeom prst="rect">
            <a:avLst/>
          </a:prstGeom>
          <a:solidFill>
            <a:srgbClr val="FFFFFF"/>
          </a:solidFill>
          <a:ln>
            <a:prstDash val="sysDash"/>
          </a:ln>
        </p:spPr>
        <p:style>
          <a:lnRef idx="2">
            <a:schemeClr val="dk1"/>
          </a:lnRef>
          <a:fillRef idx="1">
            <a:schemeClr val="lt1"/>
          </a:fillRef>
          <a:effectRef idx="0">
            <a:schemeClr val="dk1"/>
          </a:effectRef>
          <a:fontRef idx="minor">
            <a:schemeClr val="dk1"/>
          </a:fontRef>
        </p:style>
        <p:txBody>
          <a:bodyPr rtlCol="0" anchor="ctr"/>
          <a:lstStyle/>
          <a:p>
            <a:pPr algn="ctr"/>
            <a:r>
              <a:rPr lang="it-IT" sz="1050" dirty="0" smtClean="0"/>
              <a:t>DSUB Notification </a:t>
            </a:r>
            <a:r>
              <a:rPr lang="it-IT" sz="1050" dirty="0" err="1" smtClean="0"/>
              <a:t>Recipient</a:t>
            </a:r>
            <a:endParaRPr lang="it-IT" sz="1050" dirty="0"/>
          </a:p>
        </p:txBody>
      </p:sp>
      <p:sp>
        <p:nvSpPr>
          <p:cNvPr id="85" name="Rettangolo 84"/>
          <p:cNvSpPr/>
          <p:nvPr/>
        </p:nvSpPr>
        <p:spPr>
          <a:xfrm>
            <a:off x="7766956" y="577150"/>
            <a:ext cx="1346442" cy="463217"/>
          </a:xfrm>
          <a:prstGeom prst="rect">
            <a:avLst/>
          </a:prstGeom>
          <a:solidFill>
            <a:srgbClr val="FFFFFF"/>
          </a:solidFill>
          <a:ln>
            <a:prstDash val="sysDash"/>
          </a:ln>
        </p:spPr>
        <p:style>
          <a:lnRef idx="2">
            <a:schemeClr val="dk1"/>
          </a:lnRef>
          <a:fillRef idx="1">
            <a:schemeClr val="lt1"/>
          </a:fillRef>
          <a:effectRef idx="0">
            <a:schemeClr val="dk1"/>
          </a:effectRef>
          <a:fontRef idx="minor">
            <a:schemeClr val="dk1"/>
          </a:fontRef>
        </p:style>
        <p:txBody>
          <a:bodyPr rtlCol="0" anchor="ctr"/>
          <a:lstStyle/>
          <a:p>
            <a:pPr algn="ctr"/>
            <a:r>
              <a:rPr lang="it-IT" sz="1100" dirty="0"/>
              <a:t>XDS </a:t>
            </a:r>
            <a:r>
              <a:rPr lang="it-IT" sz="1100" dirty="0" err="1"/>
              <a:t>Document</a:t>
            </a:r>
            <a:r>
              <a:rPr lang="it-IT" sz="1100" dirty="0"/>
              <a:t> Source</a:t>
            </a:r>
          </a:p>
        </p:txBody>
      </p:sp>
      <p:sp>
        <p:nvSpPr>
          <p:cNvPr id="86" name="Rettangolo 85"/>
          <p:cNvSpPr/>
          <p:nvPr/>
        </p:nvSpPr>
        <p:spPr>
          <a:xfrm>
            <a:off x="7766955" y="126263"/>
            <a:ext cx="1346442" cy="463217"/>
          </a:xfrm>
          <a:prstGeom prst="rect">
            <a:avLst/>
          </a:prstGeom>
          <a:solidFill>
            <a:srgbClr val="FFFFFF"/>
          </a:solidFill>
          <a:ln>
            <a:prstDash val="sysDash"/>
          </a:ln>
        </p:spPr>
        <p:style>
          <a:lnRef idx="2">
            <a:schemeClr val="dk1"/>
          </a:lnRef>
          <a:fillRef idx="1">
            <a:schemeClr val="lt1"/>
          </a:fillRef>
          <a:effectRef idx="0">
            <a:schemeClr val="dk1"/>
          </a:effectRef>
          <a:fontRef idx="minor">
            <a:schemeClr val="dk1"/>
          </a:fontRef>
        </p:style>
        <p:txBody>
          <a:bodyPr rtlCol="0" anchor="ctr"/>
          <a:lstStyle/>
          <a:p>
            <a:pPr algn="ctr"/>
            <a:r>
              <a:rPr lang="it-IT" sz="1100" dirty="0"/>
              <a:t>XDS </a:t>
            </a:r>
            <a:r>
              <a:rPr lang="it-IT" sz="1100" dirty="0" err="1"/>
              <a:t>Document</a:t>
            </a:r>
            <a:r>
              <a:rPr lang="it-IT" sz="1100" dirty="0"/>
              <a:t> Consumer</a:t>
            </a:r>
          </a:p>
        </p:txBody>
      </p:sp>
      <p:sp>
        <p:nvSpPr>
          <p:cNvPr id="87" name="Rettangolo 86"/>
          <p:cNvSpPr/>
          <p:nvPr/>
        </p:nvSpPr>
        <p:spPr>
          <a:xfrm>
            <a:off x="7766957" y="2197300"/>
            <a:ext cx="1346442" cy="463217"/>
          </a:xfrm>
          <a:prstGeom prst="rect">
            <a:avLst/>
          </a:prstGeom>
          <a:solidFill>
            <a:srgbClr val="FFFFFF"/>
          </a:solidFill>
          <a:ln>
            <a:prstDash val="sysDash"/>
          </a:ln>
        </p:spPr>
        <p:style>
          <a:lnRef idx="2">
            <a:schemeClr val="dk1"/>
          </a:lnRef>
          <a:fillRef idx="1">
            <a:schemeClr val="lt1"/>
          </a:fillRef>
          <a:effectRef idx="0">
            <a:schemeClr val="dk1"/>
          </a:effectRef>
          <a:fontRef idx="minor">
            <a:schemeClr val="dk1"/>
          </a:fontRef>
        </p:style>
        <p:txBody>
          <a:bodyPr rtlCol="0" anchor="ctr"/>
          <a:lstStyle/>
          <a:p>
            <a:pPr algn="ctr"/>
            <a:r>
              <a:rPr lang="it-IT" sz="1050" dirty="0" smtClean="0"/>
              <a:t>DSUB </a:t>
            </a:r>
            <a:r>
              <a:rPr lang="it-IT" sz="1050" dirty="0" err="1" smtClean="0"/>
              <a:t>Document</a:t>
            </a:r>
            <a:r>
              <a:rPr lang="it-IT" sz="1050" dirty="0" smtClean="0"/>
              <a:t> </a:t>
            </a:r>
            <a:r>
              <a:rPr lang="it-IT" sz="1050" dirty="0" err="1" smtClean="0"/>
              <a:t>Metadata</a:t>
            </a:r>
            <a:r>
              <a:rPr lang="it-IT" sz="1050" dirty="0" smtClean="0"/>
              <a:t> </a:t>
            </a:r>
            <a:r>
              <a:rPr lang="it-IT" sz="1050" dirty="0" err="1" smtClean="0"/>
              <a:t>Subscriber</a:t>
            </a:r>
            <a:endParaRPr lang="it-IT" sz="1050" dirty="0"/>
          </a:p>
        </p:txBody>
      </p:sp>
      <p:sp>
        <p:nvSpPr>
          <p:cNvPr id="88" name="Rettangolo 87"/>
          <p:cNvSpPr/>
          <p:nvPr/>
        </p:nvSpPr>
        <p:spPr>
          <a:xfrm>
            <a:off x="7766962" y="1734083"/>
            <a:ext cx="1346442" cy="463217"/>
          </a:xfrm>
          <a:prstGeom prst="rect">
            <a:avLst/>
          </a:prstGeom>
          <a:solidFill>
            <a:srgbClr val="FFFFFF"/>
          </a:solidFill>
          <a:ln>
            <a:prstDash val="sysDash"/>
          </a:ln>
        </p:spPr>
        <p:style>
          <a:lnRef idx="2">
            <a:schemeClr val="dk1"/>
          </a:lnRef>
          <a:fillRef idx="1">
            <a:schemeClr val="lt1"/>
          </a:fillRef>
          <a:effectRef idx="0">
            <a:schemeClr val="dk1"/>
          </a:effectRef>
          <a:fontRef idx="minor">
            <a:schemeClr val="dk1"/>
          </a:fontRef>
        </p:style>
        <p:txBody>
          <a:bodyPr rtlCol="0" anchor="ctr"/>
          <a:lstStyle/>
          <a:p>
            <a:pPr algn="ctr"/>
            <a:r>
              <a:rPr lang="it-IT" sz="1050" dirty="0" smtClean="0"/>
              <a:t>DSUB Notification </a:t>
            </a:r>
            <a:r>
              <a:rPr lang="it-IT" sz="1050" dirty="0" err="1" smtClean="0"/>
              <a:t>Recipient</a:t>
            </a:r>
            <a:endParaRPr lang="it-IT" sz="1050" dirty="0"/>
          </a:p>
        </p:txBody>
      </p:sp>
      <p:sp>
        <p:nvSpPr>
          <p:cNvPr id="89" name="Rettangolo 88"/>
          <p:cNvSpPr/>
          <p:nvPr/>
        </p:nvSpPr>
        <p:spPr>
          <a:xfrm>
            <a:off x="7476282" y="5335469"/>
            <a:ext cx="1346442" cy="703201"/>
          </a:xfrm>
          <a:prstGeom prst="rect">
            <a:avLst/>
          </a:prstGeom>
          <a:solidFill>
            <a:schemeClr val="accent3">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it-IT" sz="1100" b="1" dirty="0" err="1" smtClean="0"/>
              <a:t>Workflow</a:t>
            </a:r>
            <a:r>
              <a:rPr lang="it-IT" sz="1100" b="1" dirty="0" smtClean="0"/>
              <a:t> Monitor</a:t>
            </a:r>
            <a:endParaRPr lang="it-IT" sz="1100" b="1" dirty="0"/>
          </a:p>
        </p:txBody>
      </p:sp>
      <p:cxnSp>
        <p:nvCxnSpPr>
          <p:cNvPr id="93" name="Connettore 4 92"/>
          <p:cNvCxnSpPr/>
          <p:nvPr/>
        </p:nvCxnSpPr>
        <p:spPr>
          <a:xfrm rot="16200000" flipH="1">
            <a:off x="5484511" y="2958063"/>
            <a:ext cx="1698654" cy="2599914"/>
          </a:xfrm>
          <a:prstGeom prst="bentConnector2">
            <a:avLst/>
          </a:prstGeom>
          <a:ln>
            <a:solidFill>
              <a:srgbClr val="000000"/>
            </a:solidFill>
            <a:headEnd type="triangle"/>
            <a:tailEnd type="none"/>
          </a:ln>
        </p:spPr>
        <p:style>
          <a:lnRef idx="2">
            <a:schemeClr val="accent1"/>
          </a:lnRef>
          <a:fillRef idx="0">
            <a:schemeClr val="accent1"/>
          </a:fillRef>
          <a:effectRef idx="1">
            <a:schemeClr val="accent1"/>
          </a:effectRef>
          <a:fontRef idx="minor">
            <a:schemeClr val="tx1"/>
          </a:fontRef>
        </p:style>
      </p:cxnSp>
      <p:sp>
        <p:nvSpPr>
          <p:cNvPr id="102" name="Rettangolo 101"/>
          <p:cNvSpPr/>
          <p:nvPr/>
        </p:nvSpPr>
        <p:spPr>
          <a:xfrm>
            <a:off x="7480785" y="4875738"/>
            <a:ext cx="1346442" cy="463217"/>
          </a:xfrm>
          <a:prstGeom prst="rect">
            <a:avLst/>
          </a:prstGeom>
          <a:solidFill>
            <a:srgbClr val="FFFFFF"/>
          </a:solidFill>
          <a:ln>
            <a:prstDash val="sysDash"/>
          </a:ln>
        </p:spPr>
        <p:style>
          <a:lnRef idx="2">
            <a:schemeClr val="dk1"/>
          </a:lnRef>
          <a:fillRef idx="1">
            <a:schemeClr val="lt1"/>
          </a:fillRef>
          <a:effectRef idx="0">
            <a:schemeClr val="dk1"/>
          </a:effectRef>
          <a:fontRef idx="minor">
            <a:schemeClr val="dk1"/>
          </a:fontRef>
        </p:style>
        <p:txBody>
          <a:bodyPr rtlCol="0" anchor="ctr"/>
          <a:lstStyle/>
          <a:p>
            <a:pPr algn="ctr"/>
            <a:r>
              <a:rPr lang="it-IT" sz="1050" dirty="0" smtClean="0"/>
              <a:t>DSUB </a:t>
            </a:r>
            <a:r>
              <a:rPr lang="it-IT" sz="1050" dirty="0" err="1" smtClean="0"/>
              <a:t>Document</a:t>
            </a:r>
            <a:r>
              <a:rPr lang="it-IT" sz="1050" dirty="0" smtClean="0"/>
              <a:t> </a:t>
            </a:r>
            <a:r>
              <a:rPr lang="it-IT" sz="1050" dirty="0" err="1" smtClean="0"/>
              <a:t>Metadata</a:t>
            </a:r>
            <a:r>
              <a:rPr lang="it-IT" sz="1050" dirty="0" smtClean="0"/>
              <a:t> </a:t>
            </a:r>
            <a:r>
              <a:rPr lang="it-IT" sz="1050" dirty="0" err="1" smtClean="0"/>
              <a:t>Subscriber</a:t>
            </a:r>
            <a:endParaRPr lang="it-IT" sz="1050" dirty="0"/>
          </a:p>
        </p:txBody>
      </p:sp>
      <p:sp>
        <p:nvSpPr>
          <p:cNvPr id="103" name="Rettangolo 102"/>
          <p:cNvSpPr/>
          <p:nvPr/>
        </p:nvSpPr>
        <p:spPr>
          <a:xfrm>
            <a:off x="7480790" y="4412521"/>
            <a:ext cx="1346442" cy="463217"/>
          </a:xfrm>
          <a:prstGeom prst="rect">
            <a:avLst/>
          </a:prstGeom>
          <a:solidFill>
            <a:srgbClr val="FFFFFF"/>
          </a:solidFill>
          <a:ln>
            <a:prstDash val="sysDash"/>
          </a:ln>
        </p:spPr>
        <p:style>
          <a:lnRef idx="2">
            <a:schemeClr val="dk1"/>
          </a:lnRef>
          <a:fillRef idx="1">
            <a:schemeClr val="lt1"/>
          </a:fillRef>
          <a:effectRef idx="0">
            <a:schemeClr val="dk1"/>
          </a:effectRef>
          <a:fontRef idx="minor">
            <a:schemeClr val="dk1"/>
          </a:fontRef>
        </p:style>
        <p:txBody>
          <a:bodyPr rtlCol="0" anchor="ctr"/>
          <a:lstStyle/>
          <a:p>
            <a:pPr algn="ctr"/>
            <a:r>
              <a:rPr lang="it-IT" sz="1050" dirty="0" smtClean="0"/>
              <a:t>DSUB Notification </a:t>
            </a:r>
            <a:r>
              <a:rPr lang="it-IT" sz="1050" dirty="0" err="1" smtClean="0"/>
              <a:t>Recipient</a:t>
            </a:r>
            <a:endParaRPr lang="it-IT" sz="1050" dirty="0"/>
          </a:p>
        </p:txBody>
      </p:sp>
      <p:sp>
        <p:nvSpPr>
          <p:cNvPr id="112" name="Rettangolo 111"/>
          <p:cNvSpPr/>
          <p:nvPr/>
        </p:nvSpPr>
        <p:spPr>
          <a:xfrm>
            <a:off x="275387" y="4601586"/>
            <a:ext cx="1346442" cy="463217"/>
          </a:xfrm>
          <a:prstGeom prst="rect">
            <a:avLst/>
          </a:prstGeom>
          <a:solidFill>
            <a:srgbClr val="FFFFFF"/>
          </a:solidFill>
          <a:ln>
            <a:prstDash val="sysDash"/>
          </a:ln>
        </p:spPr>
        <p:style>
          <a:lnRef idx="2">
            <a:schemeClr val="dk1"/>
          </a:lnRef>
          <a:fillRef idx="1">
            <a:schemeClr val="lt1"/>
          </a:fillRef>
          <a:effectRef idx="0">
            <a:schemeClr val="dk1"/>
          </a:effectRef>
          <a:fontRef idx="minor">
            <a:schemeClr val="dk1"/>
          </a:fontRef>
        </p:style>
        <p:txBody>
          <a:bodyPr rtlCol="0" anchor="ctr"/>
          <a:lstStyle/>
          <a:p>
            <a:pPr algn="ctr"/>
            <a:r>
              <a:rPr lang="it-IT" sz="1100" dirty="0"/>
              <a:t>XDS </a:t>
            </a:r>
            <a:r>
              <a:rPr lang="it-IT" sz="1100" dirty="0" err="1"/>
              <a:t>Document</a:t>
            </a:r>
            <a:r>
              <a:rPr lang="it-IT" sz="1100" dirty="0"/>
              <a:t> Source</a:t>
            </a:r>
          </a:p>
        </p:txBody>
      </p:sp>
      <p:sp>
        <p:nvSpPr>
          <p:cNvPr id="113" name="Rettangolo 112"/>
          <p:cNvSpPr/>
          <p:nvPr/>
        </p:nvSpPr>
        <p:spPr>
          <a:xfrm>
            <a:off x="275386" y="4150699"/>
            <a:ext cx="1346442" cy="463217"/>
          </a:xfrm>
          <a:prstGeom prst="rect">
            <a:avLst/>
          </a:prstGeom>
          <a:solidFill>
            <a:srgbClr val="FFFFFF"/>
          </a:solidFill>
          <a:ln>
            <a:prstDash val="sysDash"/>
          </a:ln>
        </p:spPr>
        <p:style>
          <a:lnRef idx="2">
            <a:schemeClr val="dk1"/>
          </a:lnRef>
          <a:fillRef idx="1">
            <a:schemeClr val="lt1"/>
          </a:fillRef>
          <a:effectRef idx="0">
            <a:schemeClr val="dk1"/>
          </a:effectRef>
          <a:fontRef idx="minor">
            <a:schemeClr val="dk1"/>
          </a:fontRef>
        </p:style>
        <p:txBody>
          <a:bodyPr rtlCol="0" anchor="ctr"/>
          <a:lstStyle/>
          <a:p>
            <a:pPr algn="ctr"/>
            <a:r>
              <a:rPr lang="it-IT" sz="1100" dirty="0"/>
              <a:t>XDS </a:t>
            </a:r>
            <a:r>
              <a:rPr lang="it-IT" sz="1100" dirty="0" err="1"/>
              <a:t>Document</a:t>
            </a:r>
            <a:r>
              <a:rPr lang="it-IT" sz="1100" dirty="0"/>
              <a:t> Consumer</a:t>
            </a:r>
          </a:p>
        </p:txBody>
      </p:sp>
      <p:sp>
        <p:nvSpPr>
          <p:cNvPr id="114" name="Rettangolo 113"/>
          <p:cNvSpPr/>
          <p:nvPr/>
        </p:nvSpPr>
        <p:spPr>
          <a:xfrm>
            <a:off x="275386" y="6284471"/>
            <a:ext cx="1346442" cy="463217"/>
          </a:xfrm>
          <a:prstGeom prst="rect">
            <a:avLst/>
          </a:prstGeom>
          <a:solidFill>
            <a:srgbClr val="FFFFFF"/>
          </a:solidFill>
          <a:ln>
            <a:prstDash val="sysDash"/>
          </a:ln>
        </p:spPr>
        <p:style>
          <a:lnRef idx="2">
            <a:schemeClr val="dk1"/>
          </a:lnRef>
          <a:fillRef idx="1">
            <a:schemeClr val="lt1"/>
          </a:fillRef>
          <a:effectRef idx="0">
            <a:schemeClr val="dk1"/>
          </a:effectRef>
          <a:fontRef idx="minor">
            <a:schemeClr val="dk1"/>
          </a:fontRef>
        </p:style>
        <p:txBody>
          <a:bodyPr rtlCol="0" anchor="ctr"/>
          <a:lstStyle/>
          <a:p>
            <a:pPr algn="ctr"/>
            <a:r>
              <a:rPr lang="it-IT" sz="1050" dirty="0" smtClean="0"/>
              <a:t>DSUB </a:t>
            </a:r>
            <a:r>
              <a:rPr lang="it-IT" sz="1050" dirty="0" err="1" smtClean="0"/>
              <a:t>Document</a:t>
            </a:r>
            <a:r>
              <a:rPr lang="it-IT" sz="1050" dirty="0" smtClean="0"/>
              <a:t> </a:t>
            </a:r>
            <a:r>
              <a:rPr lang="it-IT" sz="1050" dirty="0" err="1" smtClean="0"/>
              <a:t>Metadata</a:t>
            </a:r>
            <a:r>
              <a:rPr lang="it-IT" sz="1050" dirty="0" smtClean="0"/>
              <a:t> </a:t>
            </a:r>
            <a:r>
              <a:rPr lang="it-IT" sz="1050" dirty="0" err="1" smtClean="0"/>
              <a:t>Subscriber</a:t>
            </a:r>
            <a:endParaRPr lang="it-IT" sz="1050" dirty="0"/>
          </a:p>
        </p:txBody>
      </p:sp>
      <p:sp>
        <p:nvSpPr>
          <p:cNvPr id="115" name="Rettangolo 114"/>
          <p:cNvSpPr/>
          <p:nvPr/>
        </p:nvSpPr>
        <p:spPr>
          <a:xfrm>
            <a:off x="275386" y="5819517"/>
            <a:ext cx="1346442" cy="463217"/>
          </a:xfrm>
          <a:prstGeom prst="rect">
            <a:avLst/>
          </a:prstGeom>
          <a:solidFill>
            <a:srgbClr val="FFFFFF"/>
          </a:solidFill>
          <a:ln>
            <a:prstDash val="sysDash"/>
          </a:ln>
        </p:spPr>
        <p:style>
          <a:lnRef idx="2">
            <a:schemeClr val="dk1"/>
          </a:lnRef>
          <a:fillRef idx="1">
            <a:schemeClr val="lt1"/>
          </a:fillRef>
          <a:effectRef idx="0">
            <a:schemeClr val="dk1"/>
          </a:effectRef>
          <a:fontRef idx="minor">
            <a:schemeClr val="dk1"/>
          </a:fontRef>
        </p:style>
        <p:txBody>
          <a:bodyPr rtlCol="0" anchor="ctr"/>
          <a:lstStyle/>
          <a:p>
            <a:pPr algn="ctr"/>
            <a:r>
              <a:rPr lang="it-IT" sz="1050" dirty="0" smtClean="0"/>
              <a:t>DSUB Notification </a:t>
            </a:r>
            <a:r>
              <a:rPr lang="it-IT" sz="1050" dirty="0" err="1" smtClean="0"/>
              <a:t>Recipient</a:t>
            </a:r>
            <a:endParaRPr lang="it-IT" sz="1050" dirty="0"/>
          </a:p>
        </p:txBody>
      </p:sp>
      <p:cxnSp>
        <p:nvCxnSpPr>
          <p:cNvPr id="116" name="Connettore 4 115"/>
          <p:cNvCxnSpPr>
            <a:stCxn id="81" idx="3"/>
            <a:endCxn id="74" idx="0"/>
          </p:cNvCxnSpPr>
          <p:nvPr/>
        </p:nvCxnSpPr>
        <p:spPr>
          <a:xfrm>
            <a:off x="1407648" y="791546"/>
            <a:ext cx="3472630" cy="507544"/>
          </a:xfrm>
          <a:prstGeom prst="bentConnector2">
            <a:avLst/>
          </a:prstGeom>
          <a:ln>
            <a:solidFill>
              <a:srgbClr val="000000"/>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119" name="Connettore 4 118"/>
          <p:cNvCxnSpPr>
            <a:stCxn id="86" idx="1"/>
            <a:endCxn id="74" idx="3"/>
          </p:cNvCxnSpPr>
          <p:nvPr/>
        </p:nvCxnSpPr>
        <p:spPr>
          <a:xfrm rot="10800000" flipV="1">
            <a:off x="5553499" y="357871"/>
            <a:ext cx="2213456" cy="1292819"/>
          </a:xfrm>
          <a:prstGeom prst="bentConnector3">
            <a:avLst>
              <a:gd name="adj1" fmla="val 23041"/>
            </a:avLst>
          </a:prstGeom>
          <a:ln>
            <a:solidFill>
              <a:srgbClr val="000000"/>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140" name="CasellaDiTesto 139"/>
          <p:cNvSpPr txBox="1"/>
          <p:nvPr/>
        </p:nvSpPr>
        <p:spPr>
          <a:xfrm>
            <a:off x="5318877" y="4249785"/>
            <a:ext cx="4161753" cy="430887"/>
          </a:xfrm>
          <a:prstGeom prst="rect">
            <a:avLst/>
          </a:prstGeom>
          <a:noFill/>
        </p:spPr>
        <p:txBody>
          <a:bodyPr wrap="square" rtlCol="0">
            <a:spAutoFit/>
          </a:bodyPr>
          <a:lstStyle/>
          <a:p>
            <a:r>
              <a:rPr lang="it-IT" sz="1100" dirty="0" smtClean="0"/>
              <a:t>[ITI-54] </a:t>
            </a:r>
            <a:r>
              <a:rPr lang="it-IT" sz="1100" dirty="0" err="1" smtClean="0"/>
              <a:t>Document</a:t>
            </a:r>
            <a:r>
              <a:rPr lang="it-IT" sz="1100" dirty="0" smtClean="0"/>
              <a:t> </a:t>
            </a:r>
            <a:r>
              <a:rPr lang="it-IT" sz="1100" dirty="0" err="1" smtClean="0"/>
              <a:t>Metadata</a:t>
            </a:r>
            <a:r>
              <a:rPr lang="it-IT" sz="1100" dirty="0" smtClean="0"/>
              <a:t> </a:t>
            </a:r>
            <a:r>
              <a:rPr lang="it-IT" sz="1100" dirty="0" err="1" smtClean="0"/>
              <a:t>Notify</a:t>
            </a:r>
            <a:endParaRPr lang="it-IT" sz="1100" dirty="0" smtClean="0"/>
          </a:p>
          <a:p>
            <a:endParaRPr lang="it-IT" sz="1100" dirty="0"/>
          </a:p>
        </p:txBody>
      </p:sp>
      <p:cxnSp>
        <p:nvCxnSpPr>
          <p:cNvPr id="146" name="Connettore 1 145"/>
          <p:cNvCxnSpPr/>
          <p:nvPr/>
        </p:nvCxnSpPr>
        <p:spPr>
          <a:xfrm flipH="1">
            <a:off x="1637129" y="6023371"/>
            <a:ext cx="2891839"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48" name="Connettore 2 147"/>
          <p:cNvCxnSpPr/>
          <p:nvPr/>
        </p:nvCxnSpPr>
        <p:spPr>
          <a:xfrm flipV="1">
            <a:off x="4513080" y="3408693"/>
            <a:ext cx="0" cy="2614679"/>
          </a:xfrm>
          <a:prstGeom prst="straightConnector1">
            <a:avLst/>
          </a:prstGeom>
          <a:ln>
            <a:solidFill>
              <a:srgbClr val="000000"/>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151" name="CasellaDiTesto 150"/>
          <p:cNvSpPr txBox="1"/>
          <p:nvPr/>
        </p:nvSpPr>
        <p:spPr>
          <a:xfrm>
            <a:off x="1713635" y="6192286"/>
            <a:ext cx="4161753" cy="430887"/>
          </a:xfrm>
          <a:prstGeom prst="rect">
            <a:avLst/>
          </a:prstGeom>
          <a:noFill/>
        </p:spPr>
        <p:txBody>
          <a:bodyPr wrap="square" rtlCol="0">
            <a:spAutoFit/>
          </a:bodyPr>
          <a:lstStyle/>
          <a:p>
            <a:r>
              <a:rPr lang="it-IT" sz="1100" dirty="0" smtClean="0"/>
              <a:t>[</a:t>
            </a:r>
            <a:r>
              <a:rPr lang="it-IT" sz="1100" dirty="0"/>
              <a:t>ITI-52] </a:t>
            </a:r>
            <a:r>
              <a:rPr lang="it-IT" sz="1100" dirty="0" err="1"/>
              <a:t>Document</a:t>
            </a:r>
            <a:r>
              <a:rPr lang="it-IT" sz="1100" dirty="0"/>
              <a:t> </a:t>
            </a:r>
            <a:r>
              <a:rPr lang="it-IT" sz="1100" dirty="0" err="1"/>
              <a:t>Metadata</a:t>
            </a:r>
            <a:r>
              <a:rPr lang="it-IT" sz="1100" dirty="0"/>
              <a:t> </a:t>
            </a:r>
            <a:r>
              <a:rPr lang="it-IT" sz="1100" dirty="0" err="1"/>
              <a:t>Subscribe</a:t>
            </a:r>
            <a:endParaRPr lang="it-IT" sz="1100" dirty="0"/>
          </a:p>
          <a:p>
            <a:endParaRPr lang="it-IT" sz="1100" dirty="0"/>
          </a:p>
        </p:txBody>
      </p:sp>
      <p:cxnSp>
        <p:nvCxnSpPr>
          <p:cNvPr id="152" name="Connettore 4 151"/>
          <p:cNvCxnSpPr/>
          <p:nvPr/>
        </p:nvCxnSpPr>
        <p:spPr>
          <a:xfrm>
            <a:off x="382517" y="2660517"/>
            <a:ext cx="3809852" cy="598265"/>
          </a:xfrm>
          <a:prstGeom prst="bentConnector3">
            <a:avLst>
              <a:gd name="adj1" fmla="val -201"/>
            </a:avLst>
          </a:prstGeom>
          <a:ln>
            <a:solidFill>
              <a:srgbClr val="000000"/>
            </a:solidFill>
            <a:headEnd type="triangle"/>
            <a:tailEnd type="none"/>
          </a:ln>
        </p:spPr>
        <p:style>
          <a:lnRef idx="2">
            <a:schemeClr val="accent1"/>
          </a:lnRef>
          <a:fillRef idx="0">
            <a:schemeClr val="accent1"/>
          </a:fillRef>
          <a:effectRef idx="1">
            <a:schemeClr val="accent1"/>
          </a:effectRef>
          <a:fontRef idx="minor">
            <a:schemeClr val="tx1"/>
          </a:fontRef>
        </p:style>
      </p:cxnSp>
      <p:sp>
        <p:nvSpPr>
          <p:cNvPr id="156" name="Rettangolo 155"/>
          <p:cNvSpPr/>
          <p:nvPr/>
        </p:nvSpPr>
        <p:spPr>
          <a:xfrm>
            <a:off x="1050503" y="2952359"/>
            <a:ext cx="2210862" cy="261610"/>
          </a:xfrm>
          <a:prstGeom prst="rect">
            <a:avLst/>
          </a:prstGeom>
        </p:spPr>
        <p:txBody>
          <a:bodyPr wrap="none">
            <a:spAutoFit/>
          </a:bodyPr>
          <a:lstStyle/>
          <a:p>
            <a:r>
              <a:rPr lang="it-IT" sz="1100" dirty="0"/>
              <a:t>[ITI-54] </a:t>
            </a:r>
            <a:r>
              <a:rPr lang="it-IT" sz="1100" dirty="0" err="1"/>
              <a:t>Document</a:t>
            </a:r>
            <a:r>
              <a:rPr lang="it-IT" sz="1100" dirty="0"/>
              <a:t> </a:t>
            </a:r>
            <a:r>
              <a:rPr lang="it-IT" sz="1100" dirty="0" err="1"/>
              <a:t>Metadata</a:t>
            </a:r>
            <a:r>
              <a:rPr lang="it-IT" sz="1100" dirty="0"/>
              <a:t> </a:t>
            </a:r>
            <a:r>
              <a:rPr lang="it-IT" sz="1100" dirty="0" err="1"/>
              <a:t>Notify</a:t>
            </a:r>
            <a:endParaRPr lang="it-IT" sz="1100" dirty="0"/>
          </a:p>
        </p:txBody>
      </p:sp>
      <p:cxnSp>
        <p:nvCxnSpPr>
          <p:cNvPr id="157" name="Connettore 2 156"/>
          <p:cNvCxnSpPr>
            <a:endCxn id="114" idx="3"/>
          </p:cNvCxnSpPr>
          <p:nvPr/>
        </p:nvCxnSpPr>
        <p:spPr>
          <a:xfrm flipH="1">
            <a:off x="1621828" y="6516080"/>
            <a:ext cx="3136648" cy="0"/>
          </a:xfrm>
          <a:prstGeom prst="straightConnector1">
            <a:avLst/>
          </a:prstGeom>
          <a:ln>
            <a:solidFill>
              <a:srgbClr val="000000"/>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161" name="Connettore 2 160"/>
          <p:cNvCxnSpPr/>
          <p:nvPr/>
        </p:nvCxnSpPr>
        <p:spPr>
          <a:xfrm flipV="1">
            <a:off x="4758476" y="3408693"/>
            <a:ext cx="0" cy="3107387"/>
          </a:xfrm>
          <a:prstGeom prst="straightConnector1">
            <a:avLst/>
          </a:prstGeom>
          <a:ln>
            <a:solidFill>
              <a:srgbClr val="000000"/>
            </a:solidFill>
            <a:headEnd type="none"/>
            <a:tailEnd type="none"/>
          </a:ln>
        </p:spPr>
        <p:style>
          <a:lnRef idx="2">
            <a:schemeClr val="accent1"/>
          </a:lnRef>
          <a:fillRef idx="0">
            <a:schemeClr val="accent1"/>
          </a:fillRef>
          <a:effectRef idx="1">
            <a:schemeClr val="accent1"/>
          </a:effectRef>
          <a:fontRef idx="minor">
            <a:schemeClr val="tx1"/>
          </a:fontRef>
        </p:style>
      </p:cxnSp>
      <p:sp>
        <p:nvSpPr>
          <p:cNvPr id="164" name="Rettangolo 163"/>
          <p:cNvSpPr/>
          <p:nvPr/>
        </p:nvSpPr>
        <p:spPr>
          <a:xfrm>
            <a:off x="1778328" y="5652900"/>
            <a:ext cx="2210862" cy="261610"/>
          </a:xfrm>
          <a:prstGeom prst="rect">
            <a:avLst/>
          </a:prstGeom>
        </p:spPr>
        <p:txBody>
          <a:bodyPr wrap="none">
            <a:spAutoFit/>
          </a:bodyPr>
          <a:lstStyle/>
          <a:p>
            <a:r>
              <a:rPr lang="it-IT" sz="1100" dirty="0"/>
              <a:t>[ITI-54] </a:t>
            </a:r>
            <a:r>
              <a:rPr lang="it-IT" sz="1100" dirty="0" err="1"/>
              <a:t>Document</a:t>
            </a:r>
            <a:r>
              <a:rPr lang="it-IT" sz="1100" dirty="0"/>
              <a:t> </a:t>
            </a:r>
            <a:r>
              <a:rPr lang="it-IT" sz="1100" dirty="0" err="1"/>
              <a:t>Metadata</a:t>
            </a:r>
            <a:r>
              <a:rPr lang="it-IT" sz="1100" dirty="0"/>
              <a:t> </a:t>
            </a:r>
            <a:r>
              <a:rPr lang="it-IT" sz="1100" dirty="0" err="1"/>
              <a:t>Notify</a:t>
            </a:r>
            <a:endParaRPr lang="it-IT" sz="1100" dirty="0"/>
          </a:p>
        </p:txBody>
      </p:sp>
      <p:sp>
        <p:nvSpPr>
          <p:cNvPr id="165" name="Rettangolo 164"/>
          <p:cNvSpPr/>
          <p:nvPr/>
        </p:nvSpPr>
        <p:spPr>
          <a:xfrm>
            <a:off x="5083686" y="4768630"/>
            <a:ext cx="2407874" cy="261610"/>
          </a:xfrm>
          <a:prstGeom prst="rect">
            <a:avLst/>
          </a:prstGeom>
        </p:spPr>
        <p:txBody>
          <a:bodyPr wrap="none">
            <a:spAutoFit/>
          </a:bodyPr>
          <a:lstStyle/>
          <a:p>
            <a:r>
              <a:rPr lang="it-IT" sz="1100" dirty="0"/>
              <a:t>[ITI-52] </a:t>
            </a:r>
            <a:r>
              <a:rPr lang="it-IT" sz="1100" dirty="0" err="1"/>
              <a:t>Document</a:t>
            </a:r>
            <a:r>
              <a:rPr lang="it-IT" sz="1100" dirty="0"/>
              <a:t> </a:t>
            </a:r>
            <a:r>
              <a:rPr lang="it-IT" sz="1100" dirty="0" err="1"/>
              <a:t>Metadata</a:t>
            </a:r>
            <a:r>
              <a:rPr lang="it-IT" sz="1100" dirty="0"/>
              <a:t> </a:t>
            </a:r>
            <a:r>
              <a:rPr lang="it-IT" sz="1100" dirty="0" err="1"/>
              <a:t>Subscribe</a:t>
            </a:r>
            <a:endParaRPr lang="it-IT" sz="1100" dirty="0"/>
          </a:p>
        </p:txBody>
      </p:sp>
      <p:cxnSp>
        <p:nvCxnSpPr>
          <p:cNvPr id="166" name="Connettore 4 165"/>
          <p:cNvCxnSpPr>
            <a:stCxn id="103" idx="1"/>
          </p:cNvCxnSpPr>
          <p:nvPr/>
        </p:nvCxnSpPr>
        <p:spPr>
          <a:xfrm rot="10800000">
            <a:off x="5339900" y="3408694"/>
            <a:ext cx="2140890" cy="1235437"/>
          </a:xfrm>
          <a:prstGeom prst="bentConnector3">
            <a:avLst>
              <a:gd name="adj1" fmla="val 100028"/>
            </a:avLst>
          </a:prstGeom>
          <a:ln>
            <a:solidFill>
              <a:srgbClr val="000000"/>
            </a:solidFill>
            <a:headEnd type="triangle"/>
            <a:tailEnd type="none"/>
          </a:ln>
        </p:spPr>
        <p:style>
          <a:lnRef idx="2">
            <a:schemeClr val="accent1"/>
          </a:lnRef>
          <a:fillRef idx="0">
            <a:schemeClr val="accent1"/>
          </a:fillRef>
          <a:effectRef idx="1">
            <a:schemeClr val="accent1"/>
          </a:effectRef>
          <a:fontRef idx="minor">
            <a:schemeClr val="tx1"/>
          </a:fontRef>
        </p:style>
      </p:cxnSp>
      <p:sp>
        <p:nvSpPr>
          <p:cNvPr id="185" name="Rettangolo 184"/>
          <p:cNvSpPr/>
          <p:nvPr/>
        </p:nvSpPr>
        <p:spPr>
          <a:xfrm>
            <a:off x="275386" y="3687482"/>
            <a:ext cx="1346442" cy="463217"/>
          </a:xfrm>
          <a:prstGeom prst="rect">
            <a:avLst/>
          </a:prstGeom>
          <a:solidFill>
            <a:srgbClr val="FFFFFF"/>
          </a:solidFill>
          <a:ln>
            <a:prstDash val="sysDash"/>
          </a:ln>
        </p:spPr>
        <p:style>
          <a:lnRef idx="2">
            <a:schemeClr val="dk1"/>
          </a:lnRef>
          <a:fillRef idx="1">
            <a:schemeClr val="lt1"/>
          </a:fillRef>
          <a:effectRef idx="0">
            <a:schemeClr val="dk1"/>
          </a:effectRef>
          <a:fontRef idx="minor">
            <a:schemeClr val="dk1"/>
          </a:fontRef>
        </p:style>
        <p:txBody>
          <a:bodyPr rtlCol="0" anchor="ctr"/>
          <a:lstStyle/>
          <a:p>
            <a:pPr algn="ctr"/>
            <a:r>
              <a:rPr lang="it-IT" sz="1100" dirty="0" smtClean="0"/>
              <a:t>MPQ </a:t>
            </a:r>
            <a:r>
              <a:rPr lang="it-IT" sz="1100" dirty="0" err="1"/>
              <a:t>Document</a:t>
            </a:r>
            <a:r>
              <a:rPr lang="it-IT" sz="1100" dirty="0"/>
              <a:t> Consumer</a:t>
            </a:r>
          </a:p>
        </p:txBody>
      </p:sp>
    </p:spTree>
    <p:extLst>
      <p:ext uri="{BB962C8B-B14F-4D97-AF65-F5344CB8AC3E}">
        <p14:creationId xmlns:p14="http://schemas.microsoft.com/office/powerpoint/2010/main" val="404932145"/>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What</a:t>
            </a:r>
            <a:r>
              <a:rPr lang="it-IT" dirty="0" smtClean="0"/>
              <a:t> </a:t>
            </a:r>
            <a:r>
              <a:rPr lang="it-IT" dirty="0" err="1" smtClean="0"/>
              <a:t>is</a:t>
            </a:r>
            <a:r>
              <a:rPr lang="it-IT" dirty="0" smtClean="0"/>
              <a:t> XDW ? (2/2)</a:t>
            </a:r>
            <a:endParaRPr lang="it-IT" dirty="0"/>
          </a:p>
        </p:txBody>
      </p:sp>
      <p:sp>
        <p:nvSpPr>
          <p:cNvPr id="3" name="Segnaposto contenuto 2"/>
          <p:cNvSpPr>
            <a:spLocks noGrp="1"/>
          </p:cNvSpPr>
          <p:nvPr>
            <p:ph idx="1"/>
          </p:nvPr>
        </p:nvSpPr>
        <p:spPr/>
        <p:txBody>
          <a:bodyPr/>
          <a:lstStyle/>
          <a:p>
            <a:r>
              <a:rPr lang="en-US" dirty="0" smtClean="0"/>
              <a:t>Relies on a Document Sharing Infrastructure (</a:t>
            </a:r>
            <a:r>
              <a:rPr lang="en-US" dirty="0" err="1" smtClean="0"/>
              <a:t>e.g</a:t>
            </a:r>
            <a:r>
              <a:rPr lang="en-US" dirty="0" smtClean="0"/>
              <a:t> </a:t>
            </a:r>
            <a:r>
              <a:rPr lang="en-US" dirty="0" err="1" smtClean="0"/>
              <a:t>XDS.b</a:t>
            </a:r>
            <a:r>
              <a:rPr lang="en-US" dirty="0" smtClean="0"/>
              <a:t> , XCA, XDR , …)</a:t>
            </a:r>
          </a:p>
          <a:p>
            <a:r>
              <a:rPr lang="en-US" dirty="0" smtClean="0"/>
              <a:t>Can inherit the whole set of profiles that “regulates” Document Sharing (Security, Notification, …)</a:t>
            </a:r>
          </a:p>
          <a:p>
            <a:pPr lvl="1"/>
            <a:endParaRPr lang="it-IT" dirty="0" smtClean="0"/>
          </a:p>
          <a:p>
            <a:endParaRPr lang="it-IT" dirty="0" smtClean="0"/>
          </a:p>
          <a:p>
            <a:endParaRPr lang="it-IT" dirty="0"/>
          </a:p>
        </p:txBody>
      </p:sp>
    </p:spTree>
    <p:extLst>
      <p:ext uri="{BB962C8B-B14F-4D97-AF65-F5344CB8AC3E}">
        <p14:creationId xmlns:p14="http://schemas.microsoft.com/office/powerpoint/2010/main" val="1650500051"/>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0" y="-152400"/>
            <a:ext cx="9144000" cy="1143000"/>
          </a:xfrm>
        </p:spPr>
        <p:txBody>
          <a:bodyPr/>
          <a:lstStyle/>
          <a:p>
            <a:pPr eaLnBrk="1" hangingPunct="1">
              <a:defRPr/>
            </a:pPr>
            <a:r>
              <a:rPr lang="en-CA" dirty="0" smtClean="0">
                <a:cs typeface="+mj-cs"/>
              </a:rPr>
              <a:t>Why XDW Approach?</a:t>
            </a:r>
            <a:endParaRPr lang="en-CA" dirty="0">
              <a:cs typeface="+mj-cs"/>
            </a:endParaRPr>
          </a:p>
        </p:txBody>
      </p:sp>
      <p:sp>
        <p:nvSpPr>
          <p:cNvPr id="6147" name="Rectangle 3"/>
          <p:cNvSpPr>
            <a:spLocks noGrp="1" noChangeArrowheads="1"/>
          </p:cNvSpPr>
          <p:nvPr>
            <p:ph type="body" idx="1"/>
          </p:nvPr>
        </p:nvSpPr>
        <p:spPr>
          <a:xfrm>
            <a:off x="76200" y="838200"/>
            <a:ext cx="8839200" cy="4876800"/>
          </a:xfrm>
        </p:spPr>
        <p:txBody>
          <a:bodyPr>
            <a:normAutofit fontScale="77500" lnSpcReduction="20000"/>
          </a:bodyPr>
          <a:lstStyle/>
          <a:p>
            <a:pPr marL="0" indent="0" eaLnBrk="1" hangingPunct="1">
              <a:buFontTx/>
              <a:buNone/>
              <a:defRPr/>
            </a:pPr>
            <a:r>
              <a:rPr lang="en-US" sz="3500" b="0" dirty="0">
                <a:latin typeface="+mj-lt"/>
                <a:ea typeface="ＭＳ Ｐゴシック" charset="0"/>
              </a:rPr>
              <a:t>The Cross-Enterprise Document Workflow (XDW) profile enables participants in a </a:t>
            </a:r>
            <a:r>
              <a:rPr lang="en-US" sz="3500" b="1" dirty="0">
                <a:effectLst>
                  <a:outerShdw blurRad="50800" dist="38100" dir="2700000" algn="tl" rotWithShape="0">
                    <a:srgbClr val="000000">
                      <a:alpha val="43000"/>
                    </a:srgbClr>
                  </a:outerShdw>
                </a:effectLst>
                <a:latin typeface="+mj-lt"/>
                <a:ea typeface="ＭＳ Ｐゴシック" charset="0"/>
              </a:rPr>
              <a:t>multi-organizational </a:t>
            </a:r>
            <a:r>
              <a:rPr lang="en-US" sz="3500" b="0" dirty="0">
                <a:latin typeface="+mj-lt"/>
                <a:ea typeface="ＭＳ Ｐゴシック" charset="0"/>
              </a:rPr>
              <a:t>environment </a:t>
            </a:r>
            <a:r>
              <a:rPr lang="en-US" sz="3500" b="1" dirty="0">
                <a:solidFill>
                  <a:srgbClr val="000000"/>
                </a:solidFill>
                <a:effectLst>
                  <a:outerShdw blurRad="50800" dist="38100" dir="2700000" algn="tl" rotWithShape="0">
                    <a:srgbClr val="000000">
                      <a:alpha val="43000"/>
                    </a:srgbClr>
                  </a:outerShdw>
                </a:effectLst>
                <a:latin typeface="+mj-lt"/>
                <a:ea typeface="ＭＳ Ｐゴシック" charset="0"/>
              </a:rPr>
              <a:t>to manage and track the tasks related to patient-centric </a:t>
            </a:r>
            <a:r>
              <a:rPr lang="en-US" sz="3500" b="1" dirty="0" smtClean="0">
                <a:solidFill>
                  <a:srgbClr val="000000"/>
                </a:solidFill>
                <a:effectLst>
                  <a:outerShdw blurRad="50800" dist="38100" dir="2700000" algn="tl" rotWithShape="0">
                    <a:srgbClr val="000000">
                      <a:alpha val="43000"/>
                    </a:srgbClr>
                  </a:outerShdw>
                </a:effectLst>
                <a:latin typeface="+mj-lt"/>
                <a:ea typeface="ＭＳ Ｐゴシック" charset="0"/>
              </a:rPr>
              <a:t>workflows</a:t>
            </a:r>
            <a:r>
              <a:rPr lang="en-US" sz="3500" b="0" dirty="0" smtClean="0">
                <a:latin typeface="+mj-lt"/>
                <a:ea typeface="ＭＳ Ｐゴシック" charset="0"/>
              </a:rPr>
              <a:t>:</a:t>
            </a:r>
          </a:p>
          <a:p>
            <a:pPr marL="0" indent="0" eaLnBrk="1" hangingPunct="1">
              <a:buFontTx/>
              <a:buNone/>
              <a:defRPr/>
            </a:pPr>
            <a:endParaRPr lang="en-US" sz="3500" b="0" dirty="0">
              <a:latin typeface="+mj-lt"/>
              <a:ea typeface="ＭＳ Ｐゴシック" charset="0"/>
            </a:endParaRPr>
          </a:p>
          <a:p>
            <a:pPr lvl="1" eaLnBrk="1" hangingPunct="1">
              <a:buFont typeface="Arial"/>
              <a:buChar char="•"/>
              <a:defRPr/>
            </a:pPr>
            <a:r>
              <a:rPr lang="en-US" sz="3500" dirty="0">
                <a:latin typeface="+mj-lt"/>
                <a:ea typeface="ＭＳ Ｐゴシック" charset="0"/>
              </a:rPr>
              <a:t>No </a:t>
            </a:r>
            <a:r>
              <a:rPr lang="en-US" sz="3500" dirty="0" smtClean="0">
                <a:latin typeface="+mj-lt"/>
                <a:ea typeface="ＭＳ Ｐゴシック" charset="0"/>
              </a:rPr>
              <a:t>central controller (orchestrator of the workflow)</a:t>
            </a:r>
          </a:p>
          <a:p>
            <a:pPr lvl="1" eaLnBrk="1" hangingPunct="1">
              <a:buFont typeface="Arial"/>
              <a:buChar char="•"/>
              <a:defRPr/>
            </a:pPr>
            <a:r>
              <a:rPr lang="en-US" sz="3500" dirty="0" smtClean="0">
                <a:latin typeface="+mj-lt"/>
                <a:ea typeface="ＭＳ Ｐゴシック" charset="0"/>
              </a:rPr>
              <a:t>No </a:t>
            </a:r>
            <a:r>
              <a:rPr lang="en-US" sz="3500" dirty="0">
                <a:latin typeface="+mj-lt"/>
                <a:ea typeface="ＭＳ Ｐゴシック" charset="0"/>
              </a:rPr>
              <a:t>central </a:t>
            </a:r>
            <a:r>
              <a:rPr lang="en-US" sz="3500" dirty="0" smtClean="0">
                <a:latin typeface="+mj-lt"/>
                <a:ea typeface="ＭＳ Ｐゴシック" charset="0"/>
              </a:rPr>
              <a:t>scheduler </a:t>
            </a:r>
          </a:p>
          <a:p>
            <a:pPr lvl="1" eaLnBrk="1" hangingPunct="1">
              <a:buFont typeface="Arial"/>
              <a:buChar char="•"/>
              <a:defRPr/>
            </a:pPr>
            <a:r>
              <a:rPr lang="en-US" sz="3500" dirty="0" smtClean="0">
                <a:latin typeface="+mj-lt"/>
                <a:ea typeface="ＭＳ Ｐゴシック" charset="0"/>
              </a:rPr>
              <a:t>Decisions </a:t>
            </a:r>
            <a:r>
              <a:rPr lang="en-US" sz="3500" dirty="0">
                <a:latin typeface="+mj-lt"/>
                <a:ea typeface="ＭＳ Ｐゴシック" charset="0"/>
              </a:rPr>
              <a:t>are made by the “edges” </a:t>
            </a:r>
            <a:r>
              <a:rPr lang="en-US" sz="3500" dirty="0" smtClean="0">
                <a:latin typeface="+mj-lt"/>
                <a:ea typeface="ＭＳ Ｐゴシック" charset="0"/>
              </a:rPr>
              <a:t>(each actor involved can influence the evolution of the workflow)</a:t>
            </a:r>
            <a:endParaRPr lang="en-US" sz="3500" dirty="0">
              <a:latin typeface="+mj-lt"/>
              <a:ea typeface="ＭＳ Ｐゴシック" charset="0"/>
            </a:endParaRPr>
          </a:p>
          <a:p>
            <a:pPr lvl="1" eaLnBrk="1" hangingPunct="1">
              <a:lnSpc>
                <a:spcPct val="80000"/>
              </a:lnSpc>
              <a:buFont typeface="Arial"/>
              <a:buChar char="•"/>
              <a:defRPr/>
            </a:pPr>
            <a:r>
              <a:rPr lang="en-US" sz="3500" dirty="0" smtClean="0">
                <a:latin typeface="+mj-lt"/>
                <a:ea typeface="ＭＳ Ｐゴシック" charset="0"/>
              </a:rPr>
              <a:t>Information related to the workflow, and document produced have to be shared between actors involved (Reports, Images, … )</a:t>
            </a:r>
            <a:endParaRPr lang="en-US" sz="3500" dirty="0">
              <a:latin typeface="+mj-lt"/>
              <a:ea typeface="ＭＳ Ｐゴシック" charset="0"/>
            </a:endParaRPr>
          </a:p>
          <a:p>
            <a:pPr marL="0" indent="0" eaLnBrk="1" hangingPunct="1">
              <a:buFontTx/>
              <a:buNone/>
              <a:defRPr/>
            </a:pPr>
            <a:endParaRPr lang="en-US" dirty="0">
              <a:solidFill>
                <a:srgbClr val="FF9900"/>
              </a:solidFill>
              <a:latin typeface="Arial" charset="0"/>
              <a:ea typeface="ＭＳ Ｐゴシック" charset="0"/>
            </a:endParaRPr>
          </a:p>
        </p:txBody>
      </p:sp>
    </p:spTree>
    <p:extLst>
      <p:ext uri="{BB962C8B-B14F-4D97-AF65-F5344CB8AC3E}">
        <p14:creationId xmlns:p14="http://schemas.microsoft.com/office/powerpoint/2010/main" val="3800874579"/>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228600" y="-152400"/>
            <a:ext cx="9753600" cy="1143000"/>
          </a:xfrm>
        </p:spPr>
        <p:txBody>
          <a:bodyPr/>
          <a:lstStyle/>
          <a:p>
            <a:pPr eaLnBrk="1" hangingPunct="1">
              <a:defRPr/>
            </a:pPr>
            <a:r>
              <a:rPr lang="en-CA" sz="3600" dirty="0" smtClean="0">
                <a:cs typeface="+mj-cs"/>
              </a:rPr>
              <a:t>XDW Workflow management infrastructure</a:t>
            </a:r>
          </a:p>
        </p:txBody>
      </p:sp>
      <p:graphicFrame>
        <p:nvGraphicFramePr>
          <p:cNvPr id="26627" name="Oggetto 2"/>
          <p:cNvGraphicFramePr>
            <a:graphicFrameLocks noChangeAspect="1"/>
          </p:cNvGraphicFramePr>
          <p:nvPr>
            <p:extLst>
              <p:ext uri="{D42A27DB-BD31-4B8C-83A1-F6EECF244321}">
                <p14:modId xmlns:p14="http://schemas.microsoft.com/office/powerpoint/2010/main" val="3205683638"/>
              </p:ext>
            </p:extLst>
          </p:nvPr>
        </p:nvGraphicFramePr>
        <p:xfrm>
          <a:off x="609600" y="990600"/>
          <a:ext cx="9530564" cy="4278312"/>
        </p:xfrm>
        <a:graphic>
          <a:graphicData uri="http://schemas.openxmlformats.org/presentationml/2006/ole">
            <mc:AlternateContent xmlns:mc="http://schemas.openxmlformats.org/markup-compatibility/2006">
              <mc:Choice xmlns:v="urn:schemas-microsoft-com:vml" Requires="v">
                <p:oleObj spid="_x0000_s3087" name="Documento" r:id="rId3" imgW="8280400" imgH="3721100" progId="Word.Document.12">
                  <p:embed/>
                </p:oleObj>
              </mc:Choice>
              <mc:Fallback>
                <p:oleObj name="Documento" r:id="rId3" imgW="8280400" imgH="3721100" progId="Word.Document.12">
                  <p:embed/>
                  <p:pic>
                    <p:nvPicPr>
                      <p:cNvPr id="0" name=""/>
                      <p:cNvPicPr>
                        <a:picLocks noChangeAspect="1" noChangeArrowheads="1"/>
                      </p:cNvPicPr>
                      <p:nvPr/>
                    </p:nvPicPr>
                    <p:blipFill>
                      <a:blip r:embed="rId4"/>
                      <a:srcRect/>
                      <a:stretch>
                        <a:fillRect/>
                      </a:stretch>
                    </p:blipFill>
                    <p:spPr bwMode="auto">
                      <a:xfrm>
                        <a:off x="609600" y="990600"/>
                        <a:ext cx="9530564" cy="4278312"/>
                      </a:xfrm>
                      <a:prstGeom prst="rect">
                        <a:avLst/>
                      </a:prstGeom>
                      <a:noFill/>
                      <a:ln>
                        <a:noFill/>
                      </a:ln>
                    </p:spPr>
                  </p:pic>
                </p:oleObj>
              </mc:Fallback>
            </mc:AlternateContent>
          </a:graphicData>
        </a:graphic>
      </p:graphicFrame>
      <p:sp>
        <p:nvSpPr>
          <p:cNvPr id="3" name="Ovale 2"/>
          <p:cNvSpPr/>
          <p:nvPr/>
        </p:nvSpPr>
        <p:spPr>
          <a:xfrm>
            <a:off x="0" y="3287712"/>
            <a:ext cx="9055100" cy="2122488"/>
          </a:xfrm>
          <a:prstGeom prst="ellipse">
            <a:avLst/>
          </a:prstGeom>
          <a:noFill/>
          <a:ln w="57150" cmpd="sng">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it-IT"/>
          </a:p>
        </p:txBody>
      </p:sp>
      <p:cxnSp>
        <p:nvCxnSpPr>
          <p:cNvPr id="5" name="Connettore 1 4"/>
          <p:cNvCxnSpPr>
            <a:stCxn id="3" idx="4"/>
          </p:cNvCxnSpPr>
          <p:nvPr/>
        </p:nvCxnSpPr>
        <p:spPr>
          <a:xfrm>
            <a:off x="4527550" y="5410200"/>
            <a:ext cx="1085850" cy="876300"/>
          </a:xfrm>
          <a:prstGeom prst="line">
            <a:avLst/>
          </a:prstGeom>
          <a:noFill/>
          <a:ln w="57150" cmpd="sng">
            <a:solidFill>
              <a:srgbClr val="FF0000"/>
            </a:solidFill>
          </a:ln>
        </p:spPr>
        <p:style>
          <a:lnRef idx="2">
            <a:schemeClr val="accent2"/>
          </a:lnRef>
          <a:fillRef idx="1">
            <a:schemeClr val="lt1"/>
          </a:fillRef>
          <a:effectRef idx="0">
            <a:schemeClr val="accent2"/>
          </a:effectRef>
          <a:fontRef idx="minor">
            <a:schemeClr val="dk1"/>
          </a:fontRef>
        </p:style>
      </p:cxnSp>
      <p:cxnSp>
        <p:nvCxnSpPr>
          <p:cNvPr id="9" name="Connettore 1 8"/>
          <p:cNvCxnSpPr/>
          <p:nvPr/>
        </p:nvCxnSpPr>
        <p:spPr>
          <a:xfrm flipH="1">
            <a:off x="5600700" y="6286500"/>
            <a:ext cx="2806700" cy="0"/>
          </a:xfrm>
          <a:prstGeom prst="line">
            <a:avLst/>
          </a:prstGeom>
          <a:noFill/>
          <a:ln w="57150" cmpd="sng">
            <a:solidFill>
              <a:srgbClr val="FF0000"/>
            </a:solidFill>
          </a:ln>
        </p:spPr>
        <p:style>
          <a:lnRef idx="2">
            <a:schemeClr val="accent2"/>
          </a:lnRef>
          <a:fillRef idx="1">
            <a:schemeClr val="lt1"/>
          </a:fillRef>
          <a:effectRef idx="0">
            <a:schemeClr val="accent2"/>
          </a:effectRef>
          <a:fontRef idx="minor">
            <a:schemeClr val="dk1"/>
          </a:fontRef>
        </p:style>
      </p:cxnSp>
      <p:sp>
        <p:nvSpPr>
          <p:cNvPr id="7" name="CasellaDiTesto 6"/>
          <p:cNvSpPr txBox="1"/>
          <p:nvPr/>
        </p:nvSpPr>
        <p:spPr>
          <a:xfrm>
            <a:off x="5600700" y="5848866"/>
            <a:ext cx="3454400" cy="369332"/>
          </a:xfrm>
          <a:prstGeom prst="rect">
            <a:avLst/>
          </a:prstGeom>
          <a:noFill/>
        </p:spPr>
        <p:txBody>
          <a:bodyPr wrap="square" rtlCol="0">
            <a:spAutoFit/>
          </a:bodyPr>
          <a:lstStyle/>
          <a:p>
            <a:r>
              <a:rPr lang="it-IT" dirty="0" err="1" smtClean="0"/>
              <a:t>Document</a:t>
            </a:r>
            <a:r>
              <a:rPr lang="it-IT" dirty="0" smtClean="0"/>
              <a:t> </a:t>
            </a:r>
            <a:r>
              <a:rPr lang="it-IT" dirty="0" err="1" smtClean="0"/>
              <a:t>Sharing</a:t>
            </a:r>
            <a:r>
              <a:rPr lang="it-IT" dirty="0" smtClean="0"/>
              <a:t> </a:t>
            </a:r>
            <a:r>
              <a:rPr lang="it-IT" dirty="0" err="1" smtClean="0"/>
              <a:t>Infrastructure</a:t>
            </a:r>
            <a:endParaRPr lang="it-IT" dirty="0"/>
          </a:p>
        </p:txBody>
      </p:sp>
      <p:sp>
        <p:nvSpPr>
          <p:cNvPr id="13" name="CasellaDiTesto 12"/>
          <p:cNvSpPr txBox="1"/>
          <p:nvPr/>
        </p:nvSpPr>
        <p:spPr>
          <a:xfrm>
            <a:off x="317500" y="5664200"/>
            <a:ext cx="3454400" cy="923330"/>
          </a:xfrm>
          <a:prstGeom prst="rect">
            <a:avLst/>
          </a:prstGeom>
          <a:noFill/>
        </p:spPr>
        <p:txBody>
          <a:bodyPr wrap="square" rtlCol="0">
            <a:spAutoFit/>
          </a:bodyPr>
          <a:lstStyle/>
          <a:p>
            <a:r>
              <a:rPr lang="it-IT" dirty="0" smtClean="0"/>
              <a:t>-How to share </a:t>
            </a:r>
            <a:r>
              <a:rPr lang="it-IT" dirty="0" err="1" smtClean="0"/>
              <a:t>documents</a:t>
            </a:r>
            <a:endParaRPr lang="it-IT" dirty="0" smtClean="0"/>
          </a:p>
          <a:p>
            <a:r>
              <a:rPr lang="it-IT" dirty="0" smtClean="0"/>
              <a:t>-How to </a:t>
            </a:r>
            <a:r>
              <a:rPr lang="it-IT" dirty="0" err="1" smtClean="0"/>
              <a:t>notify</a:t>
            </a:r>
            <a:r>
              <a:rPr lang="it-IT" dirty="0" smtClean="0"/>
              <a:t> </a:t>
            </a:r>
            <a:r>
              <a:rPr lang="it-IT" dirty="0" err="1"/>
              <a:t>d</a:t>
            </a:r>
            <a:r>
              <a:rPr lang="it-IT" dirty="0" err="1" smtClean="0"/>
              <a:t>ocuments</a:t>
            </a:r>
            <a:r>
              <a:rPr lang="it-IT" dirty="0" smtClean="0"/>
              <a:t> update</a:t>
            </a:r>
          </a:p>
          <a:p>
            <a:r>
              <a:rPr lang="it-IT" dirty="0" smtClean="0"/>
              <a:t>-Security/privacy </a:t>
            </a:r>
            <a:r>
              <a:rPr lang="it-IT" dirty="0" err="1" smtClean="0"/>
              <a:t>etc</a:t>
            </a:r>
            <a:r>
              <a:rPr lang="it-IT" dirty="0" smtClean="0"/>
              <a:t>…</a:t>
            </a:r>
            <a:endParaRPr lang="it-IT" dirty="0"/>
          </a:p>
        </p:txBody>
      </p:sp>
    </p:spTree>
    <p:extLst>
      <p:ext uri="{BB962C8B-B14F-4D97-AF65-F5344CB8AC3E}">
        <p14:creationId xmlns:p14="http://schemas.microsoft.com/office/powerpoint/2010/main" val="3023152063"/>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228600" y="-152400"/>
            <a:ext cx="9753600" cy="1143000"/>
          </a:xfrm>
        </p:spPr>
        <p:txBody>
          <a:bodyPr/>
          <a:lstStyle/>
          <a:p>
            <a:pPr eaLnBrk="1" hangingPunct="1">
              <a:defRPr/>
            </a:pPr>
            <a:r>
              <a:rPr lang="en-CA" sz="3600" dirty="0" smtClean="0">
                <a:cs typeface="+mj-cs"/>
              </a:rPr>
              <a:t>XDW Workflow management infrastructure</a:t>
            </a:r>
          </a:p>
        </p:txBody>
      </p:sp>
      <p:graphicFrame>
        <p:nvGraphicFramePr>
          <p:cNvPr id="26627" name="Oggetto 2"/>
          <p:cNvGraphicFramePr>
            <a:graphicFrameLocks noChangeAspect="1"/>
          </p:cNvGraphicFramePr>
          <p:nvPr>
            <p:extLst>
              <p:ext uri="{D42A27DB-BD31-4B8C-83A1-F6EECF244321}">
                <p14:modId xmlns:p14="http://schemas.microsoft.com/office/powerpoint/2010/main" val="3487423473"/>
              </p:ext>
            </p:extLst>
          </p:nvPr>
        </p:nvGraphicFramePr>
        <p:xfrm>
          <a:off x="609600" y="990600"/>
          <a:ext cx="9530564" cy="4278312"/>
        </p:xfrm>
        <a:graphic>
          <a:graphicData uri="http://schemas.openxmlformats.org/presentationml/2006/ole">
            <mc:AlternateContent xmlns:mc="http://schemas.openxmlformats.org/markup-compatibility/2006">
              <mc:Choice xmlns:v="urn:schemas-microsoft-com:vml" Requires="v">
                <p:oleObj spid="_x0000_s4110" name="Documento" r:id="rId3" imgW="8280400" imgH="3721100" progId="Word.Document.12">
                  <p:embed/>
                </p:oleObj>
              </mc:Choice>
              <mc:Fallback>
                <p:oleObj name="Documento" r:id="rId3" imgW="8280400" imgH="3721100" progId="Word.Document.12">
                  <p:embed/>
                  <p:pic>
                    <p:nvPicPr>
                      <p:cNvPr id="0" name=""/>
                      <p:cNvPicPr>
                        <a:picLocks noChangeAspect="1" noChangeArrowheads="1"/>
                      </p:cNvPicPr>
                      <p:nvPr/>
                    </p:nvPicPr>
                    <p:blipFill>
                      <a:blip r:embed="rId4"/>
                      <a:srcRect/>
                      <a:stretch>
                        <a:fillRect/>
                      </a:stretch>
                    </p:blipFill>
                    <p:spPr bwMode="auto">
                      <a:xfrm>
                        <a:off x="609600" y="990600"/>
                        <a:ext cx="9530564" cy="4278312"/>
                      </a:xfrm>
                      <a:prstGeom prst="rect">
                        <a:avLst/>
                      </a:prstGeom>
                      <a:noFill/>
                      <a:ln>
                        <a:noFill/>
                      </a:ln>
                    </p:spPr>
                  </p:pic>
                </p:oleObj>
              </mc:Fallback>
            </mc:AlternateContent>
          </a:graphicData>
        </a:graphic>
      </p:graphicFrame>
      <p:sp>
        <p:nvSpPr>
          <p:cNvPr id="3" name="Ovale 2"/>
          <p:cNvSpPr/>
          <p:nvPr/>
        </p:nvSpPr>
        <p:spPr>
          <a:xfrm>
            <a:off x="88900" y="1916112"/>
            <a:ext cx="9055100" cy="2122488"/>
          </a:xfrm>
          <a:prstGeom prst="ellipse">
            <a:avLst/>
          </a:prstGeom>
          <a:noFill/>
          <a:ln w="57150" cmpd="sng">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it-IT"/>
          </a:p>
        </p:txBody>
      </p:sp>
      <p:cxnSp>
        <p:nvCxnSpPr>
          <p:cNvPr id="5" name="Connettore 1 4"/>
          <p:cNvCxnSpPr>
            <a:stCxn id="3" idx="4"/>
          </p:cNvCxnSpPr>
          <p:nvPr/>
        </p:nvCxnSpPr>
        <p:spPr>
          <a:xfrm>
            <a:off x="4616450" y="4038600"/>
            <a:ext cx="984250" cy="2271931"/>
          </a:xfrm>
          <a:prstGeom prst="line">
            <a:avLst/>
          </a:prstGeom>
          <a:noFill/>
          <a:ln w="57150" cmpd="sng">
            <a:solidFill>
              <a:srgbClr val="FF0000"/>
            </a:solidFill>
          </a:ln>
        </p:spPr>
        <p:style>
          <a:lnRef idx="2">
            <a:schemeClr val="accent2"/>
          </a:lnRef>
          <a:fillRef idx="1">
            <a:schemeClr val="lt1"/>
          </a:fillRef>
          <a:effectRef idx="0">
            <a:schemeClr val="accent2"/>
          </a:effectRef>
          <a:fontRef idx="minor">
            <a:schemeClr val="dk1"/>
          </a:fontRef>
        </p:style>
      </p:cxnSp>
      <p:cxnSp>
        <p:nvCxnSpPr>
          <p:cNvPr id="9" name="Connettore 1 8"/>
          <p:cNvCxnSpPr/>
          <p:nvPr/>
        </p:nvCxnSpPr>
        <p:spPr>
          <a:xfrm flipH="1">
            <a:off x="5600700" y="6286500"/>
            <a:ext cx="2806700" cy="0"/>
          </a:xfrm>
          <a:prstGeom prst="line">
            <a:avLst/>
          </a:prstGeom>
          <a:noFill/>
          <a:ln w="57150" cmpd="sng">
            <a:solidFill>
              <a:srgbClr val="FF0000"/>
            </a:solidFill>
          </a:ln>
        </p:spPr>
        <p:style>
          <a:lnRef idx="2">
            <a:schemeClr val="accent2"/>
          </a:lnRef>
          <a:fillRef idx="1">
            <a:schemeClr val="lt1"/>
          </a:fillRef>
          <a:effectRef idx="0">
            <a:schemeClr val="accent2"/>
          </a:effectRef>
          <a:fontRef idx="minor">
            <a:schemeClr val="dk1"/>
          </a:fontRef>
        </p:style>
      </p:cxnSp>
      <p:sp>
        <p:nvSpPr>
          <p:cNvPr id="7" name="CasellaDiTesto 6"/>
          <p:cNvSpPr txBox="1"/>
          <p:nvPr/>
        </p:nvSpPr>
        <p:spPr>
          <a:xfrm>
            <a:off x="5600700" y="5664200"/>
            <a:ext cx="2933700" cy="646331"/>
          </a:xfrm>
          <a:prstGeom prst="rect">
            <a:avLst/>
          </a:prstGeom>
          <a:noFill/>
        </p:spPr>
        <p:txBody>
          <a:bodyPr wrap="square" rtlCol="0">
            <a:spAutoFit/>
          </a:bodyPr>
          <a:lstStyle/>
          <a:p>
            <a:r>
              <a:rPr lang="it-IT" dirty="0" smtClean="0"/>
              <a:t>XDW </a:t>
            </a:r>
            <a:r>
              <a:rPr lang="it-IT" dirty="0" err="1" smtClean="0"/>
              <a:t>Workflow</a:t>
            </a:r>
            <a:r>
              <a:rPr lang="it-IT" dirty="0" smtClean="0"/>
              <a:t> Management </a:t>
            </a:r>
            <a:r>
              <a:rPr lang="it-IT" dirty="0" err="1" smtClean="0"/>
              <a:t>Infrastructure</a:t>
            </a:r>
            <a:endParaRPr lang="it-IT" dirty="0"/>
          </a:p>
        </p:txBody>
      </p:sp>
      <p:sp>
        <p:nvSpPr>
          <p:cNvPr id="10" name="CasellaDiTesto 9"/>
          <p:cNvSpPr txBox="1"/>
          <p:nvPr/>
        </p:nvSpPr>
        <p:spPr>
          <a:xfrm>
            <a:off x="317500" y="5664200"/>
            <a:ext cx="4699000" cy="923330"/>
          </a:xfrm>
          <a:prstGeom prst="rect">
            <a:avLst/>
          </a:prstGeom>
          <a:noFill/>
        </p:spPr>
        <p:txBody>
          <a:bodyPr wrap="square" rtlCol="0">
            <a:spAutoFit/>
          </a:bodyPr>
          <a:lstStyle/>
          <a:p>
            <a:r>
              <a:rPr lang="it-IT" dirty="0" smtClean="0"/>
              <a:t>-How update the </a:t>
            </a:r>
            <a:r>
              <a:rPr lang="it-IT" dirty="0" err="1" smtClean="0"/>
              <a:t>Workflow</a:t>
            </a:r>
            <a:r>
              <a:rPr lang="it-IT" dirty="0" smtClean="0"/>
              <a:t> </a:t>
            </a:r>
            <a:r>
              <a:rPr lang="it-IT" dirty="0" err="1" smtClean="0"/>
              <a:t>Document</a:t>
            </a:r>
            <a:endParaRPr lang="it-IT" dirty="0" smtClean="0"/>
          </a:p>
          <a:p>
            <a:r>
              <a:rPr lang="it-IT" dirty="0" smtClean="0"/>
              <a:t>-</a:t>
            </a:r>
            <a:r>
              <a:rPr lang="it-IT" dirty="0" err="1" smtClean="0"/>
              <a:t>Rules</a:t>
            </a:r>
            <a:r>
              <a:rPr lang="it-IT" dirty="0" smtClean="0"/>
              <a:t> for </a:t>
            </a:r>
            <a:r>
              <a:rPr lang="it-IT" dirty="0" err="1" smtClean="0"/>
              <a:t>documents</a:t>
            </a:r>
            <a:r>
              <a:rPr lang="it-IT" dirty="0" smtClean="0"/>
              <a:t> </a:t>
            </a:r>
            <a:r>
              <a:rPr lang="it-IT" dirty="0" err="1" smtClean="0"/>
              <a:t>linking</a:t>
            </a:r>
            <a:r>
              <a:rPr lang="it-IT" dirty="0" smtClean="0"/>
              <a:t> (input/output)</a:t>
            </a:r>
          </a:p>
          <a:p>
            <a:endParaRPr lang="it-IT" dirty="0"/>
          </a:p>
        </p:txBody>
      </p:sp>
    </p:spTree>
    <p:extLst>
      <p:ext uri="{BB962C8B-B14F-4D97-AF65-F5344CB8AC3E}">
        <p14:creationId xmlns:p14="http://schemas.microsoft.com/office/powerpoint/2010/main" val="345655098"/>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228600" y="-152400"/>
            <a:ext cx="9753600" cy="1143000"/>
          </a:xfrm>
        </p:spPr>
        <p:txBody>
          <a:bodyPr/>
          <a:lstStyle/>
          <a:p>
            <a:pPr eaLnBrk="1" hangingPunct="1">
              <a:defRPr/>
            </a:pPr>
            <a:r>
              <a:rPr lang="en-CA" sz="3600" dirty="0" smtClean="0">
                <a:cs typeface="+mj-cs"/>
              </a:rPr>
              <a:t>XDW Workflow management infrastructure</a:t>
            </a:r>
          </a:p>
        </p:txBody>
      </p:sp>
      <p:graphicFrame>
        <p:nvGraphicFramePr>
          <p:cNvPr id="26627" name="Oggetto 2"/>
          <p:cNvGraphicFramePr>
            <a:graphicFrameLocks noChangeAspect="1"/>
          </p:cNvGraphicFramePr>
          <p:nvPr>
            <p:extLst>
              <p:ext uri="{D42A27DB-BD31-4B8C-83A1-F6EECF244321}">
                <p14:modId xmlns:p14="http://schemas.microsoft.com/office/powerpoint/2010/main" val="3985356141"/>
              </p:ext>
            </p:extLst>
          </p:nvPr>
        </p:nvGraphicFramePr>
        <p:xfrm>
          <a:off x="609600" y="990600"/>
          <a:ext cx="9530564" cy="4278312"/>
        </p:xfrm>
        <a:graphic>
          <a:graphicData uri="http://schemas.openxmlformats.org/presentationml/2006/ole">
            <mc:AlternateContent xmlns:mc="http://schemas.openxmlformats.org/markup-compatibility/2006">
              <mc:Choice xmlns:v="urn:schemas-microsoft-com:vml" Requires="v">
                <p:oleObj spid="_x0000_s5134" name="Documento" r:id="rId3" imgW="8280400" imgH="3721100" progId="Word.Document.12">
                  <p:embed/>
                </p:oleObj>
              </mc:Choice>
              <mc:Fallback>
                <p:oleObj name="Documento" r:id="rId3" imgW="8280400" imgH="3721100" progId="Word.Document.12">
                  <p:embed/>
                  <p:pic>
                    <p:nvPicPr>
                      <p:cNvPr id="0" name=""/>
                      <p:cNvPicPr>
                        <a:picLocks noChangeAspect="1" noChangeArrowheads="1"/>
                      </p:cNvPicPr>
                      <p:nvPr/>
                    </p:nvPicPr>
                    <p:blipFill>
                      <a:blip r:embed="rId4"/>
                      <a:srcRect/>
                      <a:stretch>
                        <a:fillRect/>
                      </a:stretch>
                    </p:blipFill>
                    <p:spPr bwMode="auto">
                      <a:xfrm>
                        <a:off x="609600" y="990600"/>
                        <a:ext cx="9530564" cy="4278312"/>
                      </a:xfrm>
                      <a:prstGeom prst="rect">
                        <a:avLst/>
                      </a:prstGeom>
                      <a:noFill/>
                      <a:ln>
                        <a:noFill/>
                      </a:ln>
                    </p:spPr>
                  </p:pic>
                </p:oleObj>
              </mc:Fallback>
            </mc:AlternateContent>
          </a:graphicData>
        </a:graphic>
      </p:graphicFrame>
      <p:sp>
        <p:nvSpPr>
          <p:cNvPr id="3" name="Ovale 2"/>
          <p:cNvSpPr/>
          <p:nvPr/>
        </p:nvSpPr>
        <p:spPr>
          <a:xfrm>
            <a:off x="774700" y="1193799"/>
            <a:ext cx="6985000" cy="1396781"/>
          </a:xfrm>
          <a:prstGeom prst="ellipse">
            <a:avLst/>
          </a:prstGeom>
          <a:noFill/>
          <a:ln w="57150" cmpd="sng">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it-IT"/>
          </a:p>
        </p:txBody>
      </p:sp>
      <p:cxnSp>
        <p:nvCxnSpPr>
          <p:cNvPr id="5" name="Connettore 1 4"/>
          <p:cNvCxnSpPr>
            <a:stCxn id="3" idx="4"/>
          </p:cNvCxnSpPr>
          <p:nvPr/>
        </p:nvCxnSpPr>
        <p:spPr>
          <a:xfrm>
            <a:off x="4267200" y="2590580"/>
            <a:ext cx="1384300" cy="3719951"/>
          </a:xfrm>
          <a:prstGeom prst="line">
            <a:avLst/>
          </a:prstGeom>
          <a:noFill/>
          <a:ln w="57150" cmpd="sng">
            <a:solidFill>
              <a:srgbClr val="FF0000"/>
            </a:solidFill>
          </a:ln>
        </p:spPr>
        <p:style>
          <a:lnRef idx="2">
            <a:schemeClr val="accent2"/>
          </a:lnRef>
          <a:fillRef idx="1">
            <a:schemeClr val="lt1"/>
          </a:fillRef>
          <a:effectRef idx="0">
            <a:schemeClr val="accent2"/>
          </a:effectRef>
          <a:fontRef idx="minor">
            <a:schemeClr val="dk1"/>
          </a:fontRef>
        </p:style>
      </p:cxnSp>
      <p:cxnSp>
        <p:nvCxnSpPr>
          <p:cNvPr id="9" name="Connettore 1 8"/>
          <p:cNvCxnSpPr/>
          <p:nvPr/>
        </p:nvCxnSpPr>
        <p:spPr>
          <a:xfrm flipH="1">
            <a:off x="5600700" y="6286500"/>
            <a:ext cx="2806700" cy="0"/>
          </a:xfrm>
          <a:prstGeom prst="line">
            <a:avLst/>
          </a:prstGeom>
          <a:noFill/>
          <a:ln w="57150" cmpd="sng">
            <a:solidFill>
              <a:srgbClr val="FF0000"/>
            </a:solidFill>
          </a:ln>
        </p:spPr>
        <p:style>
          <a:lnRef idx="2">
            <a:schemeClr val="accent2"/>
          </a:lnRef>
          <a:fillRef idx="1">
            <a:schemeClr val="lt1"/>
          </a:fillRef>
          <a:effectRef idx="0">
            <a:schemeClr val="accent2"/>
          </a:effectRef>
          <a:fontRef idx="minor">
            <a:schemeClr val="dk1"/>
          </a:fontRef>
        </p:style>
      </p:cxnSp>
      <p:sp>
        <p:nvSpPr>
          <p:cNvPr id="7" name="CasellaDiTesto 6"/>
          <p:cNvSpPr txBox="1"/>
          <p:nvPr/>
        </p:nvSpPr>
        <p:spPr>
          <a:xfrm>
            <a:off x="5651500" y="5677932"/>
            <a:ext cx="2933700" cy="369332"/>
          </a:xfrm>
          <a:prstGeom prst="rect">
            <a:avLst/>
          </a:prstGeom>
          <a:noFill/>
        </p:spPr>
        <p:txBody>
          <a:bodyPr wrap="square" rtlCol="0">
            <a:spAutoFit/>
          </a:bodyPr>
          <a:lstStyle/>
          <a:p>
            <a:r>
              <a:rPr lang="it-IT" dirty="0" err="1" smtClean="0"/>
              <a:t>Workflow</a:t>
            </a:r>
            <a:r>
              <a:rPr lang="it-IT" dirty="0" smtClean="0"/>
              <a:t> Definition</a:t>
            </a:r>
            <a:endParaRPr lang="it-IT" dirty="0"/>
          </a:p>
        </p:txBody>
      </p:sp>
      <p:sp>
        <p:nvSpPr>
          <p:cNvPr id="12" name="CasellaDiTesto 11"/>
          <p:cNvSpPr txBox="1"/>
          <p:nvPr/>
        </p:nvSpPr>
        <p:spPr>
          <a:xfrm>
            <a:off x="317500" y="5664200"/>
            <a:ext cx="3454400" cy="923330"/>
          </a:xfrm>
          <a:prstGeom prst="rect">
            <a:avLst/>
          </a:prstGeom>
          <a:noFill/>
        </p:spPr>
        <p:txBody>
          <a:bodyPr wrap="square" rtlCol="0">
            <a:spAutoFit/>
          </a:bodyPr>
          <a:lstStyle/>
          <a:p>
            <a:r>
              <a:rPr lang="it-IT" dirty="0" smtClean="0"/>
              <a:t>-</a:t>
            </a:r>
            <a:r>
              <a:rPr lang="it-IT" dirty="0" err="1" smtClean="0"/>
              <a:t>actors</a:t>
            </a:r>
            <a:r>
              <a:rPr lang="it-IT" dirty="0" smtClean="0"/>
              <a:t> </a:t>
            </a:r>
          </a:p>
          <a:p>
            <a:r>
              <a:rPr lang="it-IT" dirty="0" smtClean="0"/>
              <a:t>-</a:t>
            </a:r>
            <a:r>
              <a:rPr lang="it-IT" dirty="0" err="1" smtClean="0"/>
              <a:t>tasks</a:t>
            </a:r>
            <a:endParaRPr lang="it-IT" dirty="0" smtClean="0"/>
          </a:p>
          <a:p>
            <a:r>
              <a:rPr lang="it-IT" dirty="0" smtClean="0"/>
              <a:t>-</a:t>
            </a:r>
            <a:r>
              <a:rPr lang="it-IT" dirty="0" err="1" smtClean="0"/>
              <a:t>rules</a:t>
            </a:r>
            <a:r>
              <a:rPr lang="it-IT" dirty="0" smtClean="0"/>
              <a:t> for task </a:t>
            </a:r>
            <a:r>
              <a:rPr lang="it-IT" dirty="0" err="1" smtClean="0"/>
              <a:t>transitions</a:t>
            </a:r>
            <a:endParaRPr lang="it-IT" dirty="0"/>
          </a:p>
        </p:txBody>
      </p:sp>
    </p:spTree>
    <p:extLst>
      <p:ext uri="{BB962C8B-B14F-4D97-AF65-F5344CB8AC3E}">
        <p14:creationId xmlns:p14="http://schemas.microsoft.com/office/powerpoint/2010/main" val="4013325994"/>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457200" y="147638"/>
            <a:ext cx="8229600" cy="1143000"/>
          </a:xfrm>
        </p:spPr>
        <p:txBody>
          <a:bodyPr/>
          <a:lstStyle/>
          <a:p>
            <a:r>
              <a:rPr lang="it-IT" dirty="0" err="1" smtClean="0"/>
              <a:t>Workflow</a:t>
            </a:r>
            <a:r>
              <a:rPr lang="it-IT" dirty="0" smtClean="0"/>
              <a:t> Definition </a:t>
            </a:r>
            <a:r>
              <a:rPr lang="it-IT" dirty="0" err="1" smtClean="0"/>
              <a:t>profile</a:t>
            </a:r>
            <a:endParaRPr lang="it-IT" dirty="0"/>
          </a:p>
        </p:txBody>
      </p:sp>
      <p:sp>
        <p:nvSpPr>
          <p:cNvPr id="3" name="Segnaposto contenuto 2"/>
          <p:cNvSpPr>
            <a:spLocks noGrp="1"/>
          </p:cNvSpPr>
          <p:nvPr>
            <p:ph idx="1"/>
          </p:nvPr>
        </p:nvSpPr>
        <p:spPr>
          <a:xfrm>
            <a:off x="406400" y="1181100"/>
            <a:ext cx="8229600" cy="5321300"/>
          </a:xfrm>
        </p:spPr>
        <p:txBody>
          <a:bodyPr>
            <a:normAutofit fontScale="92500" lnSpcReduction="20000"/>
          </a:bodyPr>
          <a:lstStyle/>
          <a:p>
            <a:r>
              <a:rPr lang="en-US" dirty="0" smtClean="0"/>
              <a:t>A WD is a profile that describes how to use XDW in a specific context (such as Hearth Team activation/management process…)</a:t>
            </a:r>
          </a:p>
          <a:p>
            <a:r>
              <a:rPr lang="en-US" dirty="0" smtClean="0"/>
              <a:t>What can be profiled by a WD ? </a:t>
            </a:r>
          </a:p>
          <a:p>
            <a:pPr lvl="1"/>
            <a:r>
              <a:rPr lang="en-US" b="1" dirty="0" smtClean="0"/>
              <a:t>Actors involved in a specific workflow </a:t>
            </a:r>
          </a:p>
          <a:p>
            <a:pPr lvl="1"/>
            <a:r>
              <a:rPr lang="en-US" b="1" dirty="0" smtClean="0"/>
              <a:t>Tasks that need to be accomplished (and their sub-status)</a:t>
            </a:r>
          </a:p>
          <a:p>
            <a:pPr lvl="1"/>
            <a:r>
              <a:rPr lang="en-US" b="1" dirty="0" smtClean="0"/>
              <a:t>Rules for task evolution (and the meaning of each sub-status within a task)</a:t>
            </a:r>
          </a:p>
          <a:p>
            <a:pPr lvl="1"/>
            <a:r>
              <a:rPr lang="en-US" b="1" dirty="0" smtClean="0"/>
              <a:t>Documents/Data Shared within the workflow</a:t>
            </a:r>
          </a:p>
          <a:p>
            <a:pPr lvl="1"/>
            <a:r>
              <a:rPr lang="en-US" dirty="0" smtClean="0"/>
              <a:t>XDS metadata binding for specific needs</a:t>
            </a:r>
          </a:p>
          <a:p>
            <a:pPr lvl="1"/>
            <a:r>
              <a:rPr lang="en-US" dirty="0" smtClean="0"/>
              <a:t>Notifications Creation/Delivery requirements (as a DSUB grouping) </a:t>
            </a:r>
            <a:endParaRPr lang="en-US" dirty="0"/>
          </a:p>
        </p:txBody>
      </p:sp>
    </p:spTree>
    <p:extLst>
      <p:ext uri="{BB962C8B-B14F-4D97-AF65-F5344CB8AC3E}">
        <p14:creationId xmlns:p14="http://schemas.microsoft.com/office/powerpoint/2010/main" val="186877825"/>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1"/>
          <p:cNvSpPr>
            <a:spLocks noGrp="1"/>
          </p:cNvSpPr>
          <p:nvPr>
            <p:ph type="title"/>
          </p:nvPr>
        </p:nvSpPr>
        <p:spPr>
          <a:xfrm>
            <a:off x="457200" y="274638"/>
            <a:ext cx="8229600" cy="1143000"/>
          </a:xfrm>
        </p:spPr>
        <p:txBody>
          <a:bodyPr>
            <a:normAutofit fontScale="90000"/>
          </a:bodyPr>
          <a:lstStyle/>
          <a:p>
            <a:r>
              <a:rPr lang="it-IT" dirty="0" smtClean="0"/>
              <a:t>How do </a:t>
            </a:r>
            <a:r>
              <a:rPr lang="it-IT" dirty="0" err="1" smtClean="0"/>
              <a:t>we</a:t>
            </a:r>
            <a:r>
              <a:rPr lang="it-IT" dirty="0" smtClean="0"/>
              <a:t> </a:t>
            </a:r>
            <a:r>
              <a:rPr lang="it-IT" dirty="0" err="1" smtClean="0"/>
              <a:t>represent</a:t>
            </a:r>
            <a:r>
              <a:rPr lang="it-IT" dirty="0" smtClean="0"/>
              <a:t> an XDW  </a:t>
            </a:r>
            <a:r>
              <a:rPr lang="it-IT" dirty="0" err="1" smtClean="0"/>
              <a:t>Workflow</a:t>
            </a:r>
            <a:r>
              <a:rPr lang="it-IT" dirty="0" smtClean="0"/>
              <a:t>?</a:t>
            </a:r>
            <a:endParaRPr lang="it-IT" dirty="0"/>
          </a:p>
        </p:txBody>
      </p:sp>
      <p:sp>
        <p:nvSpPr>
          <p:cNvPr id="5" name="CasellaDiTesto 4"/>
          <p:cNvSpPr txBox="1"/>
          <p:nvPr/>
        </p:nvSpPr>
        <p:spPr>
          <a:xfrm>
            <a:off x="736600" y="6361668"/>
            <a:ext cx="8686800" cy="369332"/>
          </a:xfrm>
          <a:prstGeom prst="rect">
            <a:avLst/>
          </a:prstGeom>
          <a:noFill/>
        </p:spPr>
        <p:txBody>
          <a:bodyPr wrap="square" rtlCol="0">
            <a:spAutoFit/>
          </a:bodyPr>
          <a:lstStyle/>
          <a:p>
            <a:r>
              <a:rPr lang="en-US" dirty="0" smtClean="0"/>
              <a:t>UML activity diagram to describe all the possible evolutions of the workflow</a:t>
            </a:r>
            <a:endParaRPr lang="en-US" dirty="0"/>
          </a:p>
        </p:txBody>
      </p:sp>
      <p:pic>
        <p:nvPicPr>
          <p:cNvPr id="6" name="Immagine 5" descr="Schermata 2015-12-07 alle 05.33.0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1400" y="1519238"/>
            <a:ext cx="6667500" cy="4554109"/>
          </a:xfrm>
          <a:prstGeom prst="rect">
            <a:avLst/>
          </a:prstGeom>
        </p:spPr>
      </p:pic>
    </p:spTree>
    <p:extLst>
      <p:ext uri="{BB962C8B-B14F-4D97-AF65-F5344CB8AC3E}">
        <p14:creationId xmlns:p14="http://schemas.microsoft.com/office/powerpoint/2010/main" val="2825708878"/>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6295</TotalTime>
  <Words>1669</Words>
  <Application>Microsoft Macintosh PowerPoint</Application>
  <PresentationFormat>Presentazione su schermo (4:3)</PresentationFormat>
  <Paragraphs>216</Paragraphs>
  <Slides>21</Slides>
  <Notes>3</Notes>
  <HiddenSlides>0</HiddenSlides>
  <MMClips>0</MMClips>
  <ScaleCrop>false</ScaleCrop>
  <HeadingPairs>
    <vt:vector size="6" baseType="variant">
      <vt:variant>
        <vt:lpstr>Tema</vt:lpstr>
      </vt:variant>
      <vt:variant>
        <vt:i4>1</vt:i4>
      </vt:variant>
      <vt:variant>
        <vt:lpstr>Server OLE incorporati</vt:lpstr>
      </vt:variant>
      <vt:variant>
        <vt:i4>1</vt:i4>
      </vt:variant>
      <vt:variant>
        <vt:lpstr>Titoli diapositive</vt:lpstr>
      </vt:variant>
      <vt:variant>
        <vt:i4>21</vt:i4>
      </vt:variant>
    </vt:vector>
  </HeadingPairs>
  <TitlesOfParts>
    <vt:vector size="23" baseType="lpstr">
      <vt:lpstr>Office Theme</vt:lpstr>
      <vt:lpstr>Documento</vt:lpstr>
      <vt:lpstr> XDW approach presented to the Cardiology Tech Cmte </vt:lpstr>
      <vt:lpstr>What is XDW ? (1/2)</vt:lpstr>
      <vt:lpstr>What is XDW ? (2/2)</vt:lpstr>
      <vt:lpstr>Why XDW Approach?</vt:lpstr>
      <vt:lpstr>XDW Workflow management infrastructure</vt:lpstr>
      <vt:lpstr>XDW Workflow management infrastructure</vt:lpstr>
      <vt:lpstr>XDW Workflow management infrastructure</vt:lpstr>
      <vt:lpstr>Workflow Definition profile</vt:lpstr>
      <vt:lpstr>How do we represent an XDW  Workflow?</vt:lpstr>
      <vt:lpstr>What we want to do with the XCHT:</vt:lpstr>
      <vt:lpstr>Participant Enrollment:</vt:lpstr>
      <vt:lpstr>An Example: eReferral workflow actors</vt:lpstr>
      <vt:lpstr>eReferral workflow Tasks</vt:lpstr>
      <vt:lpstr>eReferral process evolution</vt:lpstr>
      <vt:lpstr> Documents produced</vt:lpstr>
      <vt:lpstr>Referral Request</vt:lpstr>
      <vt:lpstr>Referral Scheduling</vt:lpstr>
      <vt:lpstr>Start of the consultation</vt:lpstr>
      <vt:lpstr>End of the consultation</vt:lpstr>
      <vt:lpstr>In Evaluation by the Radiology Cmte: Profile new transactions? </vt:lpstr>
      <vt:lpstr>Presentazione di PowerPoint</vt:lpstr>
    </vt:vector>
  </TitlesOfParts>
  <Company>RSNA</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  -  Slide 1</dc:title>
  <dc:creator>mstanits</dc:creator>
  <cp:lastModifiedBy>Elena Vio</cp:lastModifiedBy>
  <cp:revision>261</cp:revision>
  <cp:lastPrinted>2013-02-21T14:05:33Z</cp:lastPrinted>
  <dcterms:created xsi:type="dcterms:W3CDTF">2011-05-17T16:43:13Z</dcterms:created>
  <dcterms:modified xsi:type="dcterms:W3CDTF">2015-12-16T13:20:01Z</dcterms:modified>
</cp:coreProperties>
</file>